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omments/modernComment_121_260DC024.xml" ContentType="application/vnd.ms-powerpoint.comment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10"/>
  </p:notesMasterIdLst>
  <p:sldIdLst>
    <p:sldId id="260" r:id="rId2"/>
    <p:sldId id="289" r:id="rId3"/>
    <p:sldId id="293" r:id="rId4"/>
    <p:sldId id="278" r:id="rId5"/>
    <p:sldId id="292" r:id="rId6"/>
    <p:sldId id="290" r:id="rId7"/>
    <p:sldId id="291" r:id="rId8"/>
    <p:sldId id="287" r:id="rId9"/>
  </p:sldIdLst>
  <p:sldSz cx="18288000" cy="10287000"/>
  <p:notesSz cx="10287000" cy="18288000"/>
  <p:embeddedFontLst>
    <p:embeddedFont>
      <p:font typeface="Urbanist Black" panose="020B0604020202020204" charset="0"/>
      <p:bold r:id="rId11"/>
      <p:italic r:id="rId12"/>
      <p:boldItalic r:id="rId13"/>
    </p:embeddedFont>
    <p:embeddedFont>
      <p:font typeface="Calibri" panose="020F0502020204030204" pitchFamily="34" charset="0"/>
      <p:regular r:id="rId14"/>
      <p:bold r:id="rId15"/>
      <p:italic r:id="rId16"/>
      <p:boldItalic r:id="rId17"/>
    </p:embeddedFont>
    <p:embeddedFont>
      <p:font typeface="Urbanist Medium" panose="020B0604020202020204" charset="0"/>
      <p:regular r:id="rId18"/>
      <p:bold r:id="rId19"/>
      <p:italic r:id="rId20"/>
      <p:boldItalic r:id="rId21"/>
    </p:embeddedFont>
    <p:embeddedFont>
      <p:font typeface="Urbanist" panose="020B0604020202020204" charset="0"/>
      <p:regular r:id="rId22"/>
      <p:bold r:id="rId23"/>
      <p:italic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E556CE-31A3-165B-3316-326D67D7C415}" name="Lena Pfeil" initials="LP" userId="S::lena.pfeil@stud.hs-bochum.de::ebb4e963-a86a-4686-9a6f-7983bd51a6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6CB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1"/>
    <p:restoredTop sz="86441"/>
  </p:normalViewPr>
  <p:slideViewPr>
    <p:cSldViewPr snapToGrid="0">
      <p:cViewPr varScale="1">
        <p:scale>
          <a:sx n="67" d="100"/>
          <a:sy n="67" d="100"/>
        </p:scale>
        <p:origin x="798" y="72"/>
      </p:cViewPr>
      <p:guideLst/>
    </p:cSldViewPr>
  </p:slideViewPr>
  <p:outlineViewPr>
    <p:cViewPr>
      <p:scale>
        <a:sx n="33" d="100"/>
        <a:sy n="33" d="100"/>
      </p:scale>
      <p:origin x="0" y="0"/>
    </p:cViewPr>
  </p:outlineViewPr>
  <p:notesTextViewPr>
    <p:cViewPr>
      <p:scale>
        <a:sx n="30" d="100"/>
        <a:sy n="3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font" Target="fonts/font11.fntdata"/><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font" Target="fonts/font1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font" Target="fonts/font18.fntdata"/><Relationship Id="rId10" Type="http://schemas.openxmlformats.org/officeDocument/2006/relationships/notesMaster" Target="notesMasters/notesMaster1.xml"/><Relationship Id="rId19" Type="http://schemas.openxmlformats.org/officeDocument/2006/relationships/font" Target="fonts/font9.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font" Target="fonts/font17.fntdata"/><Relationship Id="rId30" Type="http://schemas.openxmlformats.org/officeDocument/2006/relationships/presProps" Target="presProps.xml"/></Relationships>
</file>

<file path=ppt/comments/modernComment_121_260DC024.xml><?xml version="1.0" encoding="utf-8"?>
<p188:cmLst xmlns:a="http://schemas.openxmlformats.org/drawingml/2006/main" xmlns:r="http://schemas.openxmlformats.org/officeDocument/2006/relationships" xmlns:p188="http://schemas.microsoft.com/office/powerpoint/2018/8/main">
  <p188:cm id="{71B4FA3B-92D3-4BE5-938A-5FDDE74475DC}" authorId="{5FE556CE-31A3-165B-3316-326D67D7C415}" created="2024-02-19T20:22:23.988">
    <ac:deMkLst xmlns:ac="http://schemas.microsoft.com/office/drawing/2013/main/command">
      <pc:docMk xmlns:pc="http://schemas.microsoft.com/office/powerpoint/2013/main/command"/>
      <pc:sldMk xmlns:pc="http://schemas.microsoft.com/office/powerpoint/2013/main/command" cId="638435364" sldId="289"/>
      <ac:picMk id="5" creationId="{CA917C9E-88AB-496B-F381-C26253487E68}"/>
    </ac:deMkLst>
    <p188:txBody>
      <a:bodyPr/>
      <a:lstStyle/>
      <a:p>
        <a:r>
          <a:rPr lang="LID4096"/>
          <a:t>https://globalsolaratlas.info/map
CC BY 4.0 DEED
https://creativecommons.org/licenses/by/4.0/</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1912265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390448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249447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104001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64429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173938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244881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18/10/relationships/comments" Target="../comments/modernComment_121_260DC024.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18/10/relationships/comments" Target="../comments/modernComment_121_260DC024.xml"/><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1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E5AA1"/>
        </a:solidFill>
        <a:effectLst/>
      </p:bgPr>
    </p:bg>
    <p:spTree>
      <p:nvGrpSpPr>
        <p:cNvPr id="1" name="Shape 92"/>
        <p:cNvGrpSpPr/>
        <p:nvPr/>
      </p:nvGrpSpPr>
      <p:grpSpPr>
        <a:xfrm>
          <a:off x="0" y="0"/>
          <a:ext cx="0" cy="0"/>
          <a:chOff x="0" y="0"/>
          <a:chExt cx="0" cy="0"/>
        </a:xfrm>
      </p:grpSpPr>
      <p:pic>
        <p:nvPicPr>
          <p:cNvPr id="94" name="Google Shape;94;p7" descr="preencoded.png"/>
          <p:cNvPicPr preferRelativeResize="0"/>
          <p:nvPr/>
        </p:nvPicPr>
        <p:blipFill rotWithShape="1">
          <a:blip r:embed="rId3">
            <a:alphaModFix/>
          </a:blip>
          <a:srcRect/>
          <a:stretch/>
        </p:blipFill>
        <p:spPr>
          <a:xfrm>
            <a:off x="0" y="952500"/>
            <a:ext cx="95250" cy="1428750"/>
          </a:xfrm>
          <a:prstGeom prst="rect">
            <a:avLst/>
          </a:prstGeom>
          <a:noFill/>
          <a:ln>
            <a:noFill/>
          </a:ln>
        </p:spPr>
      </p:pic>
      <p:pic>
        <p:nvPicPr>
          <p:cNvPr id="95" name="Google Shape;95;p7" descr="preencoded.png"/>
          <p:cNvPicPr preferRelativeResize="0"/>
          <p:nvPr/>
        </p:nvPicPr>
        <p:blipFill rotWithShape="1">
          <a:blip r:embed="rId4">
            <a:alphaModFix/>
          </a:blip>
          <a:srcRect/>
          <a:stretch/>
        </p:blipFill>
        <p:spPr>
          <a:xfrm>
            <a:off x="1428750" y="3705226"/>
            <a:ext cx="128885" cy="4140000"/>
          </a:xfrm>
          <a:prstGeom prst="rect">
            <a:avLst/>
          </a:prstGeom>
          <a:noFill/>
          <a:ln>
            <a:noFill/>
          </a:ln>
        </p:spPr>
      </p:pic>
      <p:sp>
        <p:nvSpPr>
          <p:cNvPr id="96" name="Google Shape;96;p7"/>
          <p:cNvSpPr/>
          <p:nvPr/>
        </p:nvSpPr>
        <p:spPr>
          <a:xfrm>
            <a:off x="400049" y="1314450"/>
            <a:ext cx="16087725" cy="800100"/>
          </a:xfrm>
          <a:prstGeom prst="rect">
            <a:avLst/>
          </a:prstGeom>
          <a:noFill/>
          <a:ln>
            <a:noFill/>
          </a:ln>
        </p:spPr>
        <p:txBody>
          <a:bodyPr spcFirstLastPara="1" wrap="square" lIns="0" tIns="0" rIns="0" bIns="0" anchor="t" anchorCtr="0">
            <a:noAutofit/>
          </a:bodyPr>
          <a:lstStyle/>
          <a:p>
            <a:pPr marL="0" marR="0" lvl="0" indent="0" rtl="0">
              <a:lnSpc>
                <a:spcPct val="116666"/>
              </a:lnSpc>
              <a:spcBef>
                <a:spcPts val="0"/>
              </a:spcBef>
              <a:spcAft>
                <a:spcPts val="0"/>
              </a:spcAft>
              <a:buClr>
                <a:srgbClr val="FFFFFF"/>
              </a:buClr>
              <a:buSzPts val="5400"/>
              <a:buFont typeface="Roboto"/>
              <a:buNone/>
            </a:pPr>
            <a:r>
              <a:rPr lang="en-US" sz="5400" b="1" i="0" u="none" strike="noStrike" cap="none" dirty="0">
                <a:solidFill>
                  <a:srgbClr val="FFFFFF"/>
                </a:solidFill>
                <a:latin typeface="Roboto"/>
                <a:ea typeface="Roboto"/>
                <a:cs typeface="Roboto"/>
                <a:sym typeface="Roboto"/>
              </a:rPr>
              <a:t>Rasterdatenanalyse</a:t>
            </a:r>
          </a:p>
        </p:txBody>
      </p:sp>
      <p:sp>
        <p:nvSpPr>
          <p:cNvPr id="97" name="Google Shape;97;p7"/>
          <p:cNvSpPr/>
          <p:nvPr/>
        </p:nvSpPr>
        <p:spPr>
          <a:xfrm>
            <a:off x="2032982" y="3851453"/>
            <a:ext cx="14466824" cy="5504165"/>
          </a:xfrm>
          <a:prstGeom prst="rect">
            <a:avLst/>
          </a:prstGeom>
          <a:noFill/>
          <a:ln>
            <a:noFill/>
          </a:ln>
        </p:spPr>
        <p:txBody>
          <a:bodyPr spcFirstLastPara="1" wrap="square" lIns="0" tIns="0" rIns="0" bIns="0" anchor="t" anchorCtr="0">
            <a:noAutofit/>
          </a:bodyPr>
          <a:lstStyle/>
          <a:p>
            <a:pPr algn="just">
              <a:lnSpc>
                <a:spcPct val="117999"/>
              </a:lnSpc>
              <a:buClr>
                <a:srgbClr val="FFFFFF"/>
              </a:buClr>
              <a:buSzPts val="3750"/>
            </a:pPr>
            <a:r>
              <a:rPr lang="de-DE" sz="3550" i="0" u="none" strike="noStrike" cap="none" dirty="0">
                <a:solidFill>
                  <a:srgbClr val="FFFFFF"/>
                </a:solidFill>
                <a:latin typeface="Urbanist Medium"/>
                <a:ea typeface="Urbanist Medium"/>
                <a:cs typeface="Urbanist Medium"/>
                <a:sym typeface="Urbanist"/>
              </a:rPr>
              <a:t>Rasterdatenanalyse bezieht sich auf die Verarbeitung und Analyse von Daten, die in Rasterformaten vorliegen. </a:t>
            </a:r>
          </a:p>
          <a:p>
            <a:pPr algn="just">
              <a:lnSpc>
                <a:spcPct val="117999"/>
              </a:lnSpc>
              <a:buClr>
                <a:srgbClr val="FFFFFF"/>
              </a:buClr>
              <a:buSzPts val="3750"/>
            </a:pPr>
            <a:r>
              <a:rPr lang="de-DE" sz="3550" i="0" u="none" strike="noStrike" cap="none" dirty="0">
                <a:solidFill>
                  <a:srgbClr val="FFFFFF"/>
                </a:solidFill>
                <a:latin typeface="Urbanist Medium"/>
                <a:ea typeface="Urbanist Medium"/>
                <a:cs typeface="Urbanist Medium"/>
                <a:sym typeface="Urbanist"/>
              </a:rPr>
              <a:t>Die Rasterdatenanalyse umfasst eine breite Palette von Anwendungen, die sich auf die Verarbeitung, Interpretation und Nutzung von Rasterdaten stützen, um Informationen über geografische Phänomene zu gewinnen.</a:t>
            </a:r>
            <a:endParaRPr lang="en-US" sz="3550" i="0" u="none" strike="noStrike" cap="none" dirty="0">
              <a:solidFill>
                <a:schemeClr val="dk1"/>
              </a:solidFill>
              <a:latin typeface="Urbanist Medium"/>
              <a:ea typeface="Urbanist Medium"/>
              <a:cs typeface="Urbanist Medium"/>
              <a:sym typeface="Urbani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4471375" y="7905749"/>
            <a:ext cx="3816552" cy="1309689"/>
          </a:xfrm>
          <a:prstGeom prst="rect">
            <a:avLst/>
          </a:prstGeom>
          <a:noFill/>
          <a:ln>
            <a:noFill/>
          </a:ln>
        </p:spPr>
      </p:pic>
      <p:sp>
        <p:nvSpPr>
          <p:cNvPr id="69" name="Google Shape;69;p5"/>
          <p:cNvSpPr/>
          <p:nvPr/>
        </p:nvSpPr>
        <p:spPr>
          <a:xfrm>
            <a:off x="14730413" y="8067675"/>
            <a:ext cx="3290887"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a:solidFill>
                  <a:srgbClr val="FFFFFF"/>
                </a:solidFill>
                <a:latin typeface="Roboto"/>
                <a:ea typeface="Roboto"/>
                <a:cs typeface="Roboto"/>
                <a:sym typeface="Roboto"/>
              </a:rPr>
              <a:t>Abb.1: Solar-resource-map</a:t>
            </a: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The World Bank 2017</a:t>
            </a:r>
            <a:r>
              <a:rPr lang="en-US" sz="1800" b="1" i="0" u="none" strike="noStrike" cap="none" dirty="0">
                <a:solidFill>
                  <a:srgbClr val="FFFFFF"/>
                </a:solidFill>
                <a:latin typeface="Roboto"/>
                <a:ea typeface="Roboto"/>
                <a:cs typeface="Roboto"/>
                <a:sym typeface="Roboto"/>
              </a:rPr>
              <a:t> </a:t>
            </a:r>
          </a:p>
        </p:txBody>
      </p:sp>
      <p:sp>
        <p:nvSpPr>
          <p:cNvPr id="70" name="Google Shape;70;p5"/>
          <p:cNvSpPr/>
          <p:nvPr/>
        </p:nvSpPr>
        <p:spPr>
          <a:xfrm>
            <a:off x="1400174" y="3333750"/>
            <a:ext cx="9433477" cy="600075"/>
          </a:xfrm>
          <a:prstGeom prst="rect">
            <a:avLst/>
          </a:prstGeom>
          <a:noFill/>
          <a:ln>
            <a:noFill/>
          </a:ln>
        </p:spPr>
        <p:txBody>
          <a:bodyPr spcFirstLastPara="1" wrap="square" lIns="0" tIns="0" rIns="0" bIns="0" anchor="t" anchorCtr="0">
            <a:noAutofit/>
          </a:bodyPr>
          <a:lstStyle/>
          <a:p>
            <a:pPr marL="0" marR="0" lvl="0" indent="0" algn="l" rtl="0">
              <a:lnSpc>
                <a:spcPct val="117499"/>
              </a:lnSpc>
              <a:spcBef>
                <a:spcPts val="0"/>
              </a:spcBef>
              <a:spcAft>
                <a:spcPts val="0"/>
              </a:spcAft>
              <a:buClr>
                <a:srgbClr val="1E1E1E"/>
              </a:buClr>
              <a:buSzPts val="3000"/>
              <a:buFont typeface="Urbanist Black"/>
              <a:buNone/>
            </a:pPr>
            <a:r>
              <a:rPr lang="de-DE" sz="3000" dirty="0">
                <a:solidFill>
                  <a:srgbClr val="1E1E1E"/>
                </a:solidFill>
                <a:latin typeface="Urbanist Black"/>
                <a:ea typeface="Urbanist Black"/>
                <a:cs typeface="Urbanist Black"/>
                <a:sym typeface="Urbanist Black"/>
              </a:rPr>
              <a:t>Hier sind einige Bereiche, die unter Rasterdatenanalyse fallen:</a:t>
            </a:r>
          </a:p>
          <a:p>
            <a:pPr marL="0" marR="0" lvl="0" indent="0" algn="l" rtl="0">
              <a:lnSpc>
                <a:spcPct val="117499"/>
              </a:lnSpc>
              <a:spcBef>
                <a:spcPts val="0"/>
              </a:spcBef>
              <a:spcAft>
                <a:spcPts val="0"/>
              </a:spcAft>
              <a:buClr>
                <a:srgbClr val="1E1E1E"/>
              </a:buClr>
              <a:buSzPts val="3000"/>
              <a:buFont typeface="Urbanist Black"/>
              <a:buNone/>
            </a:pPr>
            <a:endParaRPr sz="3000" b="0" i="0" u="none" strike="noStrike" cap="none" dirty="0">
              <a:solidFill>
                <a:schemeClr val="dk1"/>
              </a:solidFill>
              <a:latin typeface="Calibri"/>
              <a:ea typeface="Calibri"/>
              <a:cs typeface="Calibri"/>
              <a:sym typeface="Calibri"/>
            </a:endParaRPr>
          </a:p>
        </p:txBody>
      </p:sp>
      <p:sp>
        <p:nvSpPr>
          <p:cNvPr id="71" name="Google Shape;71;p5"/>
          <p:cNvSpPr/>
          <p:nvPr/>
        </p:nvSpPr>
        <p:spPr>
          <a:xfrm>
            <a:off x="1400174" y="4133850"/>
            <a:ext cx="9825289" cy="4886325"/>
          </a:xfrm>
          <a:prstGeom prst="rect">
            <a:avLst/>
          </a:prstGeom>
          <a:noFill/>
          <a:ln>
            <a:noFill/>
          </a:ln>
        </p:spPr>
        <p:txBody>
          <a:bodyPr spcFirstLastPara="1" wrap="square" lIns="0" tIns="0" rIns="0" bIns="0" anchor="t" anchorCtr="0">
            <a:noAutofit/>
          </a:bodyPr>
          <a:lstStyle/>
          <a:p>
            <a:pPr algn="just">
              <a:lnSpc>
                <a:spcPct val="150000"/>
              </a:lnSpc>
              <a:buClr>
                <a:srgbClr val="1E1E1E"/>
              </a:buClr>
              <a:buSzPts val="2400"/>
            </a:pPr>
            <a:endParaRPr lang="de-DE" sz="2300" b="0" i="0" u="none" strike="noStrike" cap="none" dirty="0">
              <a:solidFill>
                <a:srgbClr val="1E1E1E"/>
              </a:solidFill>
              <a:latin typeface="Urbanist Medium"/>
              <a:ea typeface="Urbanist Medium"/>
              <a:cs typeface="Urbanist Medium"/>
              <a:sym typeface="Urbanist Medium"/>
            </a:endParaRPr>
          </a:p>
          <a:p>
            <a:pPr algn="just">
              <a:lnSpc>
                <a:spcPct val="150000"/>
              </a:lnSpc>
              <a:buClr>
                <a:srgbClr val="1E1E1E"/>
              </a:buClr>
              <a:buSzPts val="2400"/>
            </a:pPr>
            <a:r>
              <a:rPr lang="de-DE" sz="2300" b="0" i="0" u="none" strike="noStrike" cap="none" dirty="0">
                <a:solidFill>
                  <a:srgbClr val="1E1E1E"/>
                </a:solidFill>
                <a:latin typeface="Urbanist Medium"/>
                <a:ea typeface="Urbanist Medium"/>
                <a:cs typeface="Urbanist Medium"/>
                <a:sym typeface="Urbanist Medium"/>
              </a:rPr>
              <a:t>1. Analyse von Landnutzung, Bodenbedeckung, Höhenmodellen</a:t>
            </a:r>
          </a:p>
          <a:p>
            <a:pPr>
              <a:lnSpc>
                <a:spcPct val="150000"/>
              </a:lnSpc>
              <a:buClr>
                <a:srgbClr val="1E1E1E"/>
              </a:buClr>
              <a:buSzPts val="2400"/>
            </a:pPr>
            <a:r>
              <a:rPr lang="de-DE" sz="2300" b="0" i="0" u="none" strike="noStrike" cap="none" dirty="0">
                <a:solidFill>
                  <a:srgbClr val="1E1E1E"/>
                </a:solidFill>
                <a:latin typeface="Urbanist Medium"/>
                <a:ea typeface="Urbanist Medium"/>
                <a:cs typeface="Urbanist Medium"/>
                <a:sym typeface="Urbanist Medium"/>
              </a:rPr>
              <a:t>2</a:t>
            </a:r>
            <a:r>
              <a:rPr lang="de-DE" sz="2300" dirty="0">
                <a:solidFill>
                  <a:srgbClr val="1E1E1E"/>
                </a:solidFill>
                <a:latin typeface="Urbanist Medium"/>
                <a:ea typeface="Urbanist Medium"/>
                <a:cs typeface="Urbanist Medium"/>
                <a:sym typeface="Urbanist Medium"/>
              </a:rPr>
              <a:t>. Temperatur, Luftdruck, </a:t>
            </a:r>
            <a:r>
              <a:rPr lang="de-DE" sz="2300" b="0" i="0" u="none" strike="noStrike" cap="none" dirty="0">
                <a:solidFill>
                  <a:srgbClr val="1E1E1E"/>
                </a:solidFill>
                <a:latin typeface="Urbanist Medium"/>
                <a:ea typeface="Urbanist Medium"/>
                <a:cs typeface="Urbanist Medium"/>
                <a:sym typeface="Urbanist Medium"/>
              </a:rPr>
              <a:t>Muster und Trends im Klimawandel identifizieren</a:t>
            </a:r>
          </a:p>
          <a:p>
            <a:pPr algn="just">
              <a:lnSpc>
                <a:spcPct val="150000"/>
              </a:lnSpc>
              <a:buClr>
                <a:srgbClr val="1E1E1E"/>
              </a:buClr>
              <a:buSzPts val="2400"/>
            </a:pPr>
            <a:r>
              <a:rPr lang="de-DE" sz="2300" b="0" i="0" u="none" strike="noStrike" cap="none" dirty="0">
                <a:solidFill>
                  <a:srgbClr val="1E1E1E"/>
                </a:solidFill>
                <a:latin typeface="Urbanist Medium"/>
                <a:ea typeface="Urbanist Medium"/>
                <a:cs typeface="Urbanist Medium"/>
                <a:sym typeface="Urbanist Medium"/>
              </a:rPr>
              <a:t>3. Höhenmodelle, Hangneigungen, Sichtbarkeitsanalysen</a:t>
            </a:r>
          </a:p>
          <a:p>
            <a:pPr algn="just">
              <a:lnSpc>
                <a:spcPct val="150000"/>
              </a:lnSpc>
              <a:buClr>
                <a:srgbClr val="1E1E1E"/>
              </a:buClr>
              <a:buSzPts val="2400"/>
            </a:pPr>
            <a:r>
              <a:rPr lang="de-DE" sz="2300" dirty="0">
                <a:solidFill>
                  <a:srgbClr val="1E1E1E"/>
                </a:solidFill>
                <a:latin typeface="Urbanist Medium"/>
                <a:ea typeface="Urbanist Medium"/>
                <a:cs typeface="Urbanist Medium"/>
                <a:sym typeface="Urbanist Medium"/>
              </a:rPr>
              <a:t>4. Dichten (z. B. Bevölkerung)</a:t>
            </a:r>
            <a:endParaRPr lang="de-DE" sz="2300" b="0" i="0" u="none" strike="noStrike" cap="none" dirty="0">
              <a:solidFill>
                <a:srgbClr val="1E1E1E"/>
              </a:solidFill>
              <a:latin typeface="Urbanist Medium"/>
              <a:ea typeface="Urbanist Medium"/>
              <a:cs typeface="Urbanist Medium"/>
              <a:sym typeface="Urbanist Medium"/>
            </a:endParaRPr>
          </a:p>
          <a:p>
            <a:pPr algn="just">
              <a:lnSpc>
                <a:spcPct val="150000"/>
              </a:lnSpc>
              <a:buClr>
                <a:srgbClr val="1E1E1E"/>
              </a:buClr>
              <a:buSzPts val="2400"/>
            </a:pPr>
            <a:r>
              <a:rPr lang="de-DE" sz="2300" dirty="0">
                <a:solidFill>
                  <a:srgbClr val="1E1E1E"/>
                </a:solidFill>
                <a:latin typeface="Urbanist Medium"/>
                <a:ea typeface="Urbanist Medium"/>
                <a:cs typeface="Urbanist Medium"/>
                <a:sym typeface="Urbanist Medium"/>
              </a:rPr>
              <a:t>5. </a:t>
            </a:r>
            <a:r>
              <a:rPr lang="de-DE" sz="2300" b="0" i="0" u="none" strike="noStrike" cap="none" dirty="0">
                <a:solidFill>
                  <a:srgbClr val="1E1E1E"/>
                </a:solidFill>
                <a:latin typeface="Urbanist Medium"/>
                <a:ea typeface="Urbanist Medium"/>
                <a:cs typeface="Urbanist Medium"/>
                <a:sym typeface="Urbanist Medium"/>
              </a:rPr>
              <a:t>Überwachung von Umweltauswirkungen, Luft- und Wasserqualität</a:t>
            </a:r>
          </a:p>
          <a:p>
            <a:pPr algn="just">
              <a:lnSpc>
                <a:spcPct val="150000"/>
              </a:lnSpc>
              <a:buClr>
                <a:srgbClr val="1E1E1E"/>
              </a:buClr>
              <a:buSzPts val="2400"/>
            </a:pPr>
            <a:r>
              <a:rPr lang="de-DE" sz="2300" b="0" i="0" u="none" strike="noStrike" cap="none" dirty="0">
                <a:solidFill>
                  <a:srgbClr val="1E1E1E"/>
                </a:solidFill>
                <a:latin typeface="Urbanist Medium"/>
                <a:ea typeface="Urbanist Medium"/>
                <a:cs typeface="Urbanist Medium"/>
                <a:sym typeface="Urbanist Medium"/>
              </a:rPr>
              <a:t>6. Waldbrände oder Überschwemmungen</a:t>
            </a: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dirty="0">
                <a:solidFill>
                  <a:srgbClr val="FFFFFF"/>
                </a:solidFill>
                <a:latin typeface="Roboto"/>
                <a:ea typeface="Roboto"/>
                <a:cs typeface="Roboto"/>
                <a:sym typeface="Roboto"/>
              </a:rPr>
              <a:t>Rasterdatenanalyse</a:t>
            </a:r>
            <a:endParaRPr sz="5400" b="1" i="0" u="none" strike="noStrike" cap="none" dirty="0">
              <a:solidFill>
                <a:schemeClr val="dk1"/>
              </a:solidFill>
              <a:latin typeface="Roboto"/>
              <a:ea typeface="Roboto"/>
              <a:cs typeface="Roboto"/>
              <a:sym typeface="Roboto"/>
            </a:endParaRPr>
          </a:p>
        </p:txBody>
      </p:sp>
      <p:pic>
        <p:nvPicPr>
          <p:cNvPr id="5" name="Grafik 4">
            <a:extLst>
              <a:ext uri="{FF2B5EF4-FFF2-40B4-BE49-F238E27FC236}">
                <a16:creationId xmlns:a16="http://schemas.microsoft.com/office/drawing/2014/main" id="{CA917C9E-88AB-496B-F381-C26253487E68}"/>
              </a:ext>
            </a:extLst>
          </p:cNvPr>
          <p:cNvPicPr>
            <a:picLocks noChangeAspect="1"/>
          </p:cNvPicPr>
          <p:nvPr/>
        </p:nvPicPr>
        <p:blipFill>
          <a:blip r:embed="rId5"/>
          <a:stretch>
            <a:fillRect/>
          </a:stretch>
        </p:blipFill>
        <p:spPr>
          <a:xfrm>
            <a:off x="11721915" y="3765884"/>
            <a:ext cx="6299385" cy="3307759"/>
          </a:xfrm>
          <a:prstGeom prst="rect">
            <a:avLst/>
          </a:prstGeom>
        </p:spPr>
      </p:pic>
    </p:spTree>
    <p:extLst>
      <p:ext uri="{BB962C8B-B14F-4D97-AF65-F5344CB8AC3E}">
        <p14:creationId xmlns:p14="http://schemas.microsoft.com/office/powerpoint/2010/main" val="638435364"/>
      </p:ext>
    </p:extLst>
  </p:cSld>
  <p:clrMapOvr>
    <a:masterClrMapping/>
  </p:clrMapOvr>
  <p:extLst mod="1">
    <p:ext uri="{6950BFC3-D8DA-4A85-94F7-54DA5524770B}">
      <p188:commentRel xmlns:p188="http://schemas.microsoft.com/office/powerpoint/2018/8/main" xmlns="" r:id="rId6"/>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4471375" y="7905749"/>
            <a:ext cx="3816552" cy="1309689"/>
          </a:xfrm>
          <a:prstGeom prst="rect">
            <a:avLst/>
          </a:prstGeom>
          <a:noFill/>
          <a:ln>
            <a:noFill/>
          </a:ln>
        </p:spPr>
      </p:pic>
      <p:sp>
        <p:nvSpPr>
          <p:cNvPr id="69" name="Google Shape;69;p5"/>
          <p:cNvSpPr/>
          <p:nvPr/>
        </p:nvSpPr>
        <p:spPr>
          <a:xfrm>
            <a:off x="14730413" y="8067675"/>
            <a:ext cx="3290887"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Abb.4: Vegetation Grids</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180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United States Geological Survey</a:t>
            </a:r>
          </a:p>
          <a:p>
            <a:pPr>
              <a:lnSpc>
                <a:spcPct val="117857"/>
              </a:lnSpc>
              <a:buClr>
                <a:srgbClr val="FFFFFF"/>
              </a:buClr>
              <a:buSzPts val="2100"/>
            </a:pPr>
            <a:endParaRPr lang="en-US" sz="1800" b="1" i="0" u="none" strike="noStrike" cap="none" dirty="0">
              <a:solidFill>
                <a:srgbClr val="FFFFFF"/>
              </a:solidFill>
              <a:latin typeface="Roboto"/>
              <a:ea typeface="Roboto"/>
              <a:cs typeface="Roboto"/>
              <a:sym typeface="Roboto"/>
            </a:endParaRP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dirty="0">
                <a:solidFill>
                  <a:srgbClr val="FFFFFF"/>
                </a:solidFill>
                <a:latin typeface="Roboto"/>
                <a:ea typeface="Roboto"/>
                <a:cs typeface="Roboto"/>
                <a:sym typeface="Roboto"/>
              </a:rPr>
              <a:t>Rasterdatenanalyse</a:t>
            </a:r>
            <a:endParaRPr sz="5400" b="1" i="0" u="none" strike="noStrike" cap="none" dirty="0">
              <a:solidFill>
                <a:schemeClr val="dk1"/>
              </a:solidFill>
              <a:latin typeface="Roboto"/>
              <a:ea typeface="Roboto"/>
              <a:cs typeface="Roboto"/>
              <a:sym typeface="Roboto"/>
            </a:endParaRPr>
          </a:p>
        </p:txBody>
      </p:sp>
      <p:pic>
        <p:nvPicPr>
          <p:cNvPr id="4" name="Grafik 3"/>
          <p:cNvPicPr>
            <a:picLocks noChangeAspect="1"/>
          </p:cNvPicPr>
          <p:nvPr/>
        </p:nvPicPr>
        <p:blipFill rotWithShape="1">
          <a:blip r:embed="rId5">
            <a:extLst>
              <a:ext uri="{28A0092B-C50C-407E-A947-70E740481C1C}">
                <a14:useLocalDpi xmlns:a14="http://schemas.microsoft.com/office/drawing/2010/main" val="0"/>
              </a:ext>
            </a:extLst>
          </a:blip>
          <a:srcRect l="28673"/>
          <a:stretch/>
        </p:blipFill>
        <p:spPr>
          <a:xfrm>
            <a:off x="-1" y="2973557"/>
            <a:ext cx="6986589" cy="5402333"/>
          </a:xfrm>
          <a:prstGeom prst="rect">
            <a:avLst/>
          </a:prstGeom>
        </p:spPr>
      </p:pic>
      <p:pic>
        <p:nvPicPr>
          <p:cNvPr id="6" name="Grafik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4686" y="3284547"/>
            <a:ext cx="4892040" cy="3811979"/>
          </a:xfrm>
          <a:prstGeom prst="rect">
            <a:avLst/>
          </a:prstGeom>
        </p:spPr>
      </p:pic>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35773" y="3284547"/>
            <a:ext cx="3985465" cy="3811979"/>
          </a:xfrm>
          <a:prstGeom prst="rect">
            <a:avLst/>
          </a:prstGeom>
        </p:spPr>
      </p:pic>
      <p:pic>
        <p:nvPicPr>
          <p:cNvPr id="13"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9190275" y="7905749"/>
            <a:ext cx="3816552" cy="1309689"/>
          </a:xfrm>
          <a:prstGeom prst="rect">
            <a:avLst/>
          </a:prstGeom>
          <a:noFill/>
          <a:ln>
            <a:noFill/>
          </a:ln>
        </p:spPr>
      </p:pic>
      <p:sp>
        <p:nvSpPr>
          <p:cNvPr id="14" name="Google Shape;69;p5"/>
          <p:cNvSpPr/>
          <p:nvPr/>
        </p:nvSpPr>
        <p:spPr>
          <a:xfrm>
            <a:off x="9449313" y="8067675"/>
            <a:ext cx="3290887"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Abb.3: QGIS </a:t>
            </a:r>
            <a:r>
              <a:rPr lang="en-US" sz="1800" b="1" i="0" u="none" strike="noStrike" cap="none" dirty="0" err="1" smtClean="0">
                <a:solidFill>
                  <a:srgbClr val="FFFFFF"/>
                </a:solidFill>
                <a:latin typeface="Roboto"/>
                <a:ea typeface="Roboto"/>
                <a:cs typeface="Roboto"/>
                <a:sym typeface="Roboto"/>
              </a:rPr>
              <a:t>Hillshade</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180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Wikimedia</a:t>
            </a:r>
            <a:endParaRPr lang="en-US" sz="1800" b="1" i="0" u="none" strike="noStrike" cap="none" dirty="0">
              <a:solidFill>
                <a:srgbClr val="FFFFFF"/>
              </a:solidFill>
              <a:latin typeface="Roboto"/>
              <a:ea typeface="Roboto"/>
              <a:cs typeface="Roboto"/>
              <a:sym typeface="Roboto"/>
            </a:endParaRPr>
          </a:p>
        </p:txBody>
      </p:sp>
      <p:pic>
        <p:nvPicPr>
          <p:cNvPr id="15"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2430896" y="7905749"/>
            <a:ext cx="3816552" cy="1309689"/>
          </a:xfrm>
          <a:prstGeom prst="rect">
            <a:avLst/>
          </a:prstGeom>
          <a:noFill/>
          <a:ln>
            <a:noFill/>
          </a:ln>
        </p:spPr>
      </p:pic>
      <p:sp>
        <p:nvSpPr>
          <p:cNvPr id="16" name="Google Shape;69;p5"/>
          <p:cNvSpPr/>
          <p:nvPr/>
        </p:nvSpPr>
        <p:spPr>
          <a:xfrm>
            <a:off x="2689934" y="8067675"/>
            <a:ext cx="3290887"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Abb.2: </a:t>
            </a:r>
            <a:r>
              <a:rPr lang="en-US" sz="1800" b="1" i="0" u="none" strike="noStrike" cap="none" dirty="0" err="1" smtClean="0">
                <a:solidFill>
                  <a:srgbClr val="FFFFFF"/>
                </a:solidFill>
                <a:latin typeface="Roboto"/>
                <a:ea typeface="Roboto"/>
                <a:cs typeface="Roboto"/>
                <a:sym typeface="Roboto"/>
              </a:rPr>
              <a:t>Digitales</a:t>
            </a:r>
            <a:r>
              <a:rPr lang="en-US" sz="1800" b="1" i="0" u="none" strike="noStrike" cap="none" dirty="0" smtClean="0">
                <a:solidFill>
                  <a:srgbClr val="FFFFFF"/>
                </a:solidFill>
                <a:latin typeface="Roboto"/>
                <a:ea typeface="Roboto"/>
                <a:cs typeface="Roboto"/>
                <a:sym typeface="Roboto"/>
              </a:rPr>
              <a:t> </a:t>
            </a:r>
            <a:r>
              <a:rPr lang="en-US" sz="1800" b="1" i="0" u="none" strike="noStrike" cap="none" dirty="0" err="1" smtClean="0">
                <a:solidFill>
                  <a:srgbClr val="FFFFFF"/>
                </a:solidFill>
                <a:latin typeface="Roboto"/>
                <a:ea typeface="Roboto"/>
                <a:cs typeface="Roboto"/>
                <a:sym typeface="Roboto"/>
              </a:rPr>
              <a:t>Geländemodell</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Ordnance </a:t>
            </a:r>
            <a:r>
              <a:rPr lang="en-US" sz="180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Survey</a:t>
            </a:r>
            <a:endParaRPr lang="en-US" sz="18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67266669"/>
      </p:ext>
    </p:extLst>
  </p:cSld>
  <p:clrMapOvr>
    <a:masterClrMapping/>
  </p:clrMapOvr>
  <p:extLst mod="1">
    <p:ext uri="{6950BFC3-D8DA-4A85-94F7-54DA5524770B}">
      <p188:commentRel xmlns:p188="http://schemas.microsoft.com/office/powerpoint/2018/8/main" xmlns="" r:id="rId8"/>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5143018" y="7905750"/>
            <a:ext cx="3144908" cy="939670"/>
          </a:xfrm>
          <a:prstGeom prst="rect">
            <a:avLst/>
          </a:prstGeom>
          <a:noFill/>
          <a:ln>
            <a:noFill/>
          </a:ln>
        </p:spPr>
      </p:pic>
      <p:sp>
        <p:nvSpPr>
          <p:cNvPr id="69" name="Google Shape;69;p5"/>
          <p:cNvSpPr/>
          <p:nvPr/>
        </p:nvSpPr>
        <p:spPr>
          <a:xfrm>
            <a:off x="15392400" y="8067675"/>
            <a:ext cx="2628900"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Abb.5: </a:t>
            </a:r>
            <a:r>
              <a:rPr lang="en-US" sz="1800" b="1" i="0" u="none" strike="noStrike" cap="none" dirty="0" err="1">
                <a:solidFill>
                  <a:srgbClr val="FFFFFF"/>
                </a:solidFill>
                <a:latin typeface="Roboto"/>
                <a:ea typeface="Roboto"/>
                <a:cs typeface="Roboto"/>
                <a:sym typeface="Roboto"/>
              </a:rPr>
              <a:t>Rasteraufbau</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1800" i="0" u="none" strike="noStrike" cap="none" dirty="0" err="1">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eigene</a:t>
            </a: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Quelle</a:t>
            </a:r>
            <a:endParaRPr sz="1800" b="1" i="0" u="none" strike="noStrike" cap="none" dirty="0">
              <a:solidFill>
                <a:schemeClr val="dk1"/>
              </a:solidFill>
              <a:latin typeface="Roboto"/>
              <a:ea typeface="Roboto"/>
              <a:cs typeface="Roboto"/>
              <a:sym typeface="Roboto"/>
            </a:endParaRPr>
          </a:p>
        </p:txBody>
      </p:sp>
      <p:sp>
        <p:nvSpPr>
          <p:cNvPr id="70" name="Google Shape;70;p5"/>
          <p:cNvSpPr/>
          <p:nvPr/>
        </p:nvSpPr>
        <p:spPr>
          <a:xfrm>
            <a:off x="1400174" y="3333750"/>
            <a:ext cx="7705725" cy="600075"/>
          </a:xfrm>
          <a:prstGeom prst="rect">
            <a:avLst/>
          </a:prstGeom>
          <a:noFill/>
          <a:ln>
            <a:noFill/>
          </a:ln>
        </p:spPr>
        <p:txBody>
          <a:bodyPr spcFirstLastPara="1" wrap="square" lIns="0" tIns="0" rIns="0" bIns="0" anchor="t" anchorCtr="0">
            <a:noAutofit/>
          </a:bodyPr>
          <a:lstStyle/>
          <a:p>
            <a:pPr marL="0" marR="0" lvl="0" indent="0" algn="l" rtl="0">
              <a:lnSpc>
                <a:spcPct val="117499"/>
              </a:lnSpc>
              <a:spcBef>
                <a:spcPts val="0"/>
              </a:spcBef>
              <a:spcAft>
                <a:spcPts val="0"/>
              </a:spcAft>
              <a:buClr>
                <a:srgbClr val="1E1E1E"/>
              </a:buClr>
              <a:buSzPts val="3000"/>
              <a:buFont typeface="Urbanist Black"/>
              <a:buNone/>
            </a:pPr>
            <a:r>
              <a:rPr lang="en-US" sz="3000" dirty="0">
                <a:solidFill>
                  <a:srgbClr val="1E1E1E"/>
                </a:solidFill>
                <a:latin typeface="Urbanist Black"/>
                <a:ea typeface="Urbanist Black"/>
                <a:cs typeface="Urbanist Black"/>
                <a:sym typeface="Urbanist Black"/>
              </a:rPr>
              <a:t>Raster</a:t>
            </a:r>
            <a:endParaRPr sz="3000" b="0" i="0" u="none" strike="noStrike" cap="none" dirty="0">
              <a:solidFill>
                <a:schemeClr val="dk1"/>
              </a:solidFill>
              <a:latin typeface="Calibri"/>
              <a:ea typeface="Calibri"/>
              <a:cs typeface="Calibri"/>
              <a:sym typeface="Calibri"/>
            </a:endParaRPr>
          </a:p>
        </p:txBody>
      </p:sp>
      <p:sp>
        <p:nvSpPr>
          <p:cNvPr id="71" name="Google Shape;71;p5"/>
          <p:cNvSpPr/>
          <p:nvPr/>
        </p:nvSpPr>
        <p:spPr>
          <a:xfrm>
            <a:off x="1373671" y="4133850"/>
            <a:ext cx="9612382" cy="4886325"/>
          </a:xfrm>
          <a:prstGeom prst="rect">
            <a:avLst/>
          </a:prstGeom>
          <a:noFill/>
          <a:ln>
            <a:noFill/>
          </a:ln>
        </p:spPr>
        <p:txBody>
          <a:bodyPr spcFirstLastPara="1" wrap="square" lIns="0" tIns="0" rIns="0" bIns="0" anchor="t" anchorCtr="0">
            <a:noAutofit/>
          </a:bodyPr>
          <a:lstStyle/>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Rasterdaten sind Informationen, die in einer regelmäßigen, gitterartigen Struktur organisiert sind, wobei jedes Gitterelement einen bestimmten Datenwert repräsentiert.</a:t>
            </a:r>
          </a:p>
          <a:p>
            <a:pPr algn="just">
              <a:lnSpc>
                <a:spcPct val="115625"/>
              </a:lnSpc>
              <a:buClr>
                <a:srgbClr val="1E1E1E"/>
              </a:buClr>
              <a:buSzPts val="2400"/>
            </a:pPr>
            <a:endParaRPr lang="de-DE" sz="2400" i="0" u="none" strike="noStrike" cap="none" dirty="0">
              <a:solidFill>
                <a:schemeClr val="tx1"/>
              </a:solidFill>
              <a:latin typeface="Urbanist Medium"/>
              <a:ea typeface="Urbanist Medium"/>
              <a:cs typeface="Urbanist Medium"/>
              <a:sym typeface="Urbanist"/>
            </a:endParaRPr>
          </a:p>
          <a:p>
            <a:pPr marL="342900" indent="-342900" algn="just">
              <a:lnSpc>
                <a:spcPct val="115625"/>
              </a:lnSpc>
              <a:buClr>
                <a:srgbClr val="1E1E1E"/>
              </a:buClr>
              <a:buSzPts val="2400"/>
              <a:buFont typeface="Arial" panose="020B0604020202020204" pitchFamily="34" charset="0"/>
              <a:buChar char="•"/>
            </a:pPr>
            <a:r>
              <a:rPr lang="de-DE" sz="2400" b="0" i="0" u="none" strike="noStrike" cap="none" dirty="0">
                <a:solidFill>
                  <a:schemeClr val="tx1"/>
                </a:solidFill>
                <a:latin typeface="Urbanist Medium"/>
                <a:ea typeface="Urbanist Medium"/>
                <a:cs typeface="Urbanist Medium"/>
                <a:sym typeface="Urbanist Medium"/>
              </a:rPr>
              <a:t>Georeferenzierter "Rahmen" </a:t>
            </a:r>
          </a:p>
          <a:p>
            <a:pPr algn="just">
              <a:lnSpc>
                <a:spcPct val="115625"/>
              </a:lnSpc>
              <a:buClr>
                <a:srgbClr val="1E1E1E"/>
              </a:buClr>
              <a:buSzPts val="2400"/>
            </a:pPr>
            <a:r>
              <a:rPr lang="de-DE" sz="2400" b="0" i="0" u="none" strike="noStrike" cap="none" dirty="0">
                <a:solidFill>
                  <a:schemeClr val="tx1"/>
                </a:solidFill>
                <a:latin typeface="Urbanist Medium"/>
                <a:ea typeface="Urbanist Medium"/>
                <a:cs typeface="Urbanist Medium"/>
                <a:sym typeface="Urbanist Medium"/>
              </a:rPr>
              <a:t>•   Aufteilung in gleich große Zellen </a:t>
            </a:r>
          </a:p>
          <a:p>
            <a:pPr algn="just">
              <a:lnSpc>
                <a:spcPct val="115625"/>
              </a:lnSpc>
              <a:buClr>
                <a:srgbClr val="1E1E1E"/>
              </a:buClr>
              <a:buSzPts val="2400"/>
            </a:pPr>
            <a:r>
              <a:rPr lang="de-DE" sz="2400" b="0" i="0" u="none" strike="noStrike" cap="none" dirty="0">
                <a:solidFill>
                  <a:schemeClr val="tx1"/>
                </a:solidFill>
                <a:latin typeface="Urbanist Medium"/>
                <a:ea typeface="Urbanist Medium"/>
                <a:cs typeface="Urbanist Medium"/>
                <a:sym typeface="Urbanist Medium"/>
              </a:rPr>
              <a:t>•   Jede Zelle enthält einen numerischen Wert </a:t>
            </a:r>
          </a:p>
          <a:p>
            <a:pPr marL="355600" lvl="3" indent="-355600" algn="just">
              <a:lnSpc>
                <a:spcPct val="115625"/>
              </a:lnSpc>
              <a:buClr>
                <a:srgbClr val="1E1E1E"/>
              </a:buClr>
              <a:buSzPts val="2400"/>
            </a:pPr>
            <a:r>
              <a:rPr lang="de-DE" sz="2400" b="0" i="0" u="none" strike="noStrike" cap="none" dirty="0">
                <a:solidFill>
                  <a:schemeClr val="tx1"/>
                </a:solidFill>
                <a:latin typeface="Urbanist Medium"/>
                <a:ea typeface="Urbanist Medium"/>
                <a:cs typeface="Urbanist Medium"/>
                <a:sym typeface="Urbanist Medium"/>
              </a:rPr>
              <a:t>• Verschiedene Bänder können verwendet werden, um mehrere                  „Schichten" in einer Datei zu kombinieren </a:t>
            </a:r>
          </a:p>
          <a:p>
            <a:pPr algn="just">
              <a:lnSpc>
                <a:spcPct val="115625"/>
              </a:lnSpc>
              <a:buClr>
                <a:srgbClr val="1E1E1E"/>
              </a:buClr>
              <a:buSzPts val="2400"/>
            </a:pPr>
            <a:r>
              <a:rPr lang="de-DE" sz="2400" b="0" i="0" u="none" strike="noStrike" cap="none" dirty="0">
                <a:solidFill>
                  <a:schemeClr val="tx1"/>
                </a:solidFill>
                <a:latin typeface="Urbanist Medium"/>
                <a:ea typeface="Urbanist Medium"/>
                <a:cs typeface="Urbanist Medium"/>
                <a:sym typeface="Urbanist Medium"/>
              </a:rPr>
              <a:t>•   Jedes dieser Bänder/Layer kann nur ein Attribut darstellen   </a:t>
            </a:r>
            <a:endParaRPr lang="en-US" sz="2300" b="0" i="0" u="none" strike="noStrike" cap="none" dirty="0">
              <a:solidFill>
                <a:schemeClr val="tx1"/>
              </a:solidFill>
              <a:latin typeface="Urbanist Medium"/>
              <a:ea typeface="Urbanist Medium"/>
              <a:cs typeface="Urbanist Medium"/>
              <a:sym typeface="Urbanist Medium"/>
            </a:endParaRP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dirty="0" err="1">
                <a:solidFill>
                  <a:srgbClr val="FFFFFF"/>
                </a:solidFill>
                <a:latin typeface="Roboto"/>
                <a:ea typeface="Roboto"/>
                <a:cs typeface="Roboto"/>
                <a:sym typeface="Roboto"/>
              </a:rPr>
              <a:t>Rasterdaten</a:t>
            </a:r>
            <a:endParaRPr sz="5400" b="1" i="0" u="none" strike="noStrike" cap="none" dirty="0">
              <a:solidFill>
                <a:schemeClr val="dk1"/>
              </a:solidFill>
              <a:latin typeface="Roboto"/>
              <a:ea typeface="Roboto"/>
              <a:cs typeface="Roboto"/>
              <a:sym typeface="Roboto"/>
            </a:endParaRPr>
          </a:p>
        </p:txBody>
      </p:sp>
      <p:pic>
        <p:nvPicPr>
          <p:cNvPr id="5" name="Grafik 4" descr="Ein Bild, das Text, Screenshot, Reihe, Diagramm enthält.&#10;&#10;Automatisch generierte Beschreibung">
            <a:extLst>
              <a:ext uri="{FF2B5EF4-FFF2-40B4-BE49-F238E27FC236}">
                <a16:creationId xmlns:a16="http://schemas.microsoft.com/office/drawing/2014/main" id="{DB522B39-88E9-62E6-C924-E28E5BE96493}"/>
              </a:ext>
            </a:extLst>
          </p:cNvPr>
          <p:cNvPicPr>
            <a:picLocks noChangeAspect="1"/>
          </p:cNvPicPr>
          <p:nvPr/>
        </p:nvPicPr>
        <p:blipFill>
          <a:blip r:embed="rId5"/>
          <a:stretch>
            <a:fillRect/>
          </a:stretch>
        </p:blipFill>
        <p:spPr>
          <a:xfrm>
            <a:off x="13450957" y="3933825"/>
            <a:ext cx="4316345" cy="3436474"/>
          </a:xfrm>
          <a:prstGeom prst="rect">
            <a:avLst/>
          </a:prstGeom>
        </p:spPr>
      </p:pic>
    </p:spTree>
    <p:extLst>
      <p:ext uri="{BB962C8B-B14F-4D97-AF65-F5344CB8AC3E}">
        <p14:creationId xmlns:p14="http://schemas.microsoft.com/office/powerpoint/2010/main" val="2733794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5143018" y="7905750"/>
            <a:ext cx="3144908" cy="939670"/>
          </a:xfrm>
          <a:prstGeom prst="rect">
            <a:avLst/>
          </a:prstGeom>
          <a:noFill/>
          <a:ln>
            <a:noFill/>
          </a:ln>
        </p:spPr>
      </p:pic>
      <p:sp>
        <p:nvSpPr>
          <p:cNvPr id="69" name="Google Shape;69;p5"/>
          <p:cNvSpPr/>
          <p:nvPr/>
        </p:nvSpPr>
        <p:spPr>
          <a:xfrm>
            <a:off x="15392400" y="8067675"/>
            <a:ext cx="2628900"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Abb.6: </a:t>
            </a:r>
            <a:r>
              <a:rPr lang="en-US" sz="1800" b="1" i="0" u="none" strike="noStrike" cap="none" dirty="0">
                <a:solidFill>
                  <a:srgbClr val="FFFFFF"/>
                </a:solidFill>
                <a:latin typeface="Roboto"/>
                <a:ea typeface="Roboto"/>
                <a:cs typeface="Roboto"/>
                <a:sym typeface="Roboto"/>
              </a:rPr>
              <a:t>DHM</a:t>
            </a: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180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Wikimedia</a:t>
            </a:r>
            <a:endParaRPr sz="1800" b="1" i="0" u="none" strike="noStrike" cap="none" dirty="0">
              <a:solidFill>
                <a:schemeClr val="dk1"/>
              </a:solidFill>
              <a:latin typeface="Roboto"/>
              <a:ea typeface="Roboto"/>
              <a:cs typeface="Roboto"/>
              <a:sym typeface="Roboto"/>
            </a:endParaRPr>
          </a:p>
        </p:txBody>
      </p:sp>
      <p:sp>
        <p:nvSpPr>
          <p:cNvPr id="70" name="Google Shape;70;p5"/>
          <p:cNvSpPr/>
          <p:nvPr/>
        </p:nvSpPr>
        <p:spPr>
          <a:xfrm>
            <a:off x="1400174" y="3333750"/>
            <a:ext cx="7705725" cy="600075"/>
          </a:xfrm>
          <a:prstGeom prst="rect">
            <a:avLst/>
          </a:prstGeom>
          <a:noFill/>
          <a:ln>
            <a:noFill/>
          </a:ln>
        </p:spPr>
        <p:txBody>
          <a:bodyPr spcFirstLastPara="1" wrap="square" lIns="0" tIns="0" rIns="0" bIns="0" anchor="t" anchorCtr="0">
            <a:noAutofit/>
          </a:bodyPr>
          <a:lstStyle/>
          <a:p>
            <a:pPr marL="0" marR="0" lvl="0" indent="0" algn="l" rtl="0">
              <a:lnSpc>
                <a:spcPct val="117499"/>
              </a:lnSpc>
              <a:spcBef>
                <a:spcPts val="0"/>
              </a:spcBef>
              <a:spcAft>
                <a:spcPts val="0"/>
              </a:spcAft>
              <a:buClr>
                <a:srgbClr val="1E1E1E"/>
              </a:buClr>
              <a:buSzPts val="3000"/>
              <a:buFont typeface="Urbanist Black"/>
              <a:buNone/>
            </a:pPr>
            <a:r>
              <a:rPr lang="en-US" sz="3000" dirty="0">
                <a:solidFill>
                  <a:srgbClr val="1E1E1E"/>
                </a:solidFill>
                <a:latin typeface="Urbanist Black"/>
                <a:ea typeface="Urbanist Black"/>
                <a:cs typeface="Urbanist Black"/>
                <a:sym typeface="Urbanist Black"/>
              </a:rPr>
              <a:t>DHM</a:t>
            </a:r>
            <a:endParaRPr sz="3000" b="0" i="0" u="none" strike="noStrike" cap="none" dirty="0">
              <a:solidFill>
                <a:schemeClr val="dk1"/>
              </a:solidFill>
              <a:latin typeface="Calibri"/>
              <a:ea typeface="Calibri"/>
              <a:cs typeface="Calibri"/>
              <a:sym typeface="Calibri"/>
            </a:endParaRPr>
          </a:p>
        </p:txBody>
      </p:sp>
      <p:sp>
        <p:nvSpPr>
          <p:cNvPr id="71" name="Google Shape;71;p5"/>
          <p:cNvSpPr/>
          <p:nvPr/>
        </p:nvSpPr>
        <p:spPr>
          <a:xfrm>
            <a:off x="1373671" y="4133850"/>
            <a:ext cx="9612382" cy="4886325"/>
          </a:xfrm>
          <a:prstGeom prst="rect">
            <a:avLst/>
          </a:prstGeom>
          <a:noFill/>
          <a:ln>
            <a:noFill/>
          </a:ln>
        </p:spPr>
        <p:txBody>
          <a:bodyPr spcFirstLastPara="1" wrap="square" lIns="0" tIns="0" rIns="0" bIns="0" anchor="t" anchorCtr="0">
            <a:noAutofit/>
          </a:bodyPr>
          <a:lstStyle/>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Als Digitale Höhenmodelle (DHM) bezeichnet man digital </a:t>
            </a:r>
          </a:p>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gespeicherte, regelmäßig oder unregelmäßig verteilte </a:t>
            </a:r>
          </a:p>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Gelände- bzw. Oberflächenpunkte, die die Struktur der </a:t>
            </a:r>
          </a:p>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Erdoberfläche repräsentieren. Es ist ein Oberbegriff für DGM und DOM.</a:t>
            </a:r>
          </a:p>
          <a:p>
            <a:pPr algn="just">
              <a:lnSpc>
                <a:spcPct val="115625"/>
              </a:lnSpc>
              <a:buClr>
                <a:srgbClr val="1E1E1E"/>
              </a:buClr>
              <a:buSzPts val="2400"/>
            </a:pPr>
            <a:endParaRPr lang="de-DE" sz="2400" b="0" dirty="0">
              <a:solidFill>
                <a:schemeClr val="tx1"/>
              </a:solidFill>
              <a:latin typeface="Urbanist Medium"/>
              <a:ea typeface="Urbanist Medium"/>
              <a:cs typeface="Urbanist Medium"/>
              <a:sym typeface="Urbanist"/>
            </a:endParaRPr>
          </a:p>
          <a:p>
            <a:pPr algn="just">
              <a:lnSpc>
                <a:spcPct val="115625"/>
              </a:lnSpc>
              <a:buClr>
                <a:srgbClr val="1E1E1E"/>
              </a:buClr>
              <a:buSzPts val="2400"/>
            </a:pPr>
            <a:r>
              <a:rPr lang="de-DE" sz="2300" b="0" i="0" u="none" strike="noStrike" cap="none" dirty="0">
                <a:solidFill>
                  <a:schemeClr val="tx1"/>
                </a:solidFill>
                <a:latin typeface="Urbanist Medium"/>
                <a:ea typeface="Urbanist Medium"/>
                <a:cs typeface="Urbanist Medium"/>
                <a:sym typeface="Urbanist Medium"/>
              </a:rPr>
              <a:t>Die Kombination von DGM und DOM ermöglicht es Analysten und Forschern, Gelände- und Oberflächenmerkmale zu charakterisieren, Geländeänderungen zu überwachen, hydrologische Analysen durchzuführen, sowie eine Vielzahl von Anwendungen in den Bereichen Geowissenschaften, Stadtplanung, Umweltmanagement und Katastrophenmanagement zu unterstützen.</a:t>
            </a:r>
            <a:endParaRPr lang="en-US" sz="2300" b="0" i="0" u="none" strike="noStrike" cap="none" dirty="0">
              <a:solidFill>
                <a:schemeClr val="tx1"/>
              </a:solidFill>
              <a:latin typeface="Urbanist Medium"/>
              <a:ea typeface="Urbanist Medium"/>
              <a:cs typeface="Urbanist Medium"/>
              <a:sym typeface="Urbanist Medium"/>
            </a:endParaRP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i="0" u="none" strike="noStrike" cap="none" dirty="0" err="1">
                <a:solidFill>
                  <a:srgbClr val="FFFFFF"/>
                </a:solidFill>
                <a:latin typeface="Roboto"/>
                <a:ea typeface="Roboto"/>
                <a:cs typeface="Roboto"/>
                <a:sym typeface="Roboto"/>
              </a:rPr>
              <a:t>Digitale</a:t>
            </a:r>
            <a:r>
              <a:rPr lang="en-US" sz="5400" b="1" i="0" u="none" strike="noStrike" cap="none" dirty="0">
                <a:solidFill>
                  <a:srgbClr val="FFFFFF"/>
                </a:solidFill>
                <a:latin typeface="Roboto"/>
                <a:ea typeface="Roboto"/>
                <a:cs typeface="Roboto"/>
                <a:sym typeface="Roboto"/>
              </a:rPr>
              <a:t> </a:t>
            </a:r>
            <a:r>
              <a:rPr lang="en-US" sz="5400" b="1" i="0" u="none" strike="noStrike" cap="none" dirty="0" err="1">
                <a:solidFill>
                  <a:srgbClr val="FFFFFF"/>
                </a:solidFill>
                <a:latin typeface="Roboto"/>
                <a:ea typeface="Roboto"/>
                <a:cs typeface="Roboto"/>
                <a:sym typeface="Roboto"/>
              </a:rPr>
              <a:t>Höhenmodelle</a:t>
            </a:r>
            <a:endParaRPr sz="5400" b="1" i="0" u="none" strike="noStrike" cap="none" dirty="0">
              <a:solidFill>
                <a:schemeClr val="dk1"/>
              </a:solidFill>
              <a:latin typeface="Roboto"/>
              <a:ea typeface="Roboto"/>
              <a:cs typeface="Roboto"/>
              <a:sym typeface="Roboto"/>
            </a:endParaRPr>
          </a:p>
        </p:txBody>
      </p:sp>
      <p:pic>
        <p:nvPicPr>
          <p:cNvPr id="5" name="Grafik 4">
            <a:extLst>
              <a:ext uri="{FF2B5EF4-FFF2-40B4-BE49-F238E27FC236}">
                <a16:creationId xmlns:a16="http://schemas.microsoft.com/office/drawing/2014/main" id="{F21EB46F-BE26-BAE3-F4F8-4BB7752C239A}"/>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1815763" y="4331368"/>
            <a:ext cx="5870660" cy="2388250"/>
          </a:xfrm>
          <a:prstGeom prst="rect">
            <a:avLst/>
          </a:prstGeom>
        </p:spPr>
      </p:pic>
    </p:spTree>
    <p:extLst>
      <p:ext uri="{BB962C8B-B14F-4D97-AF65-F5344CB8AC3E}">
        <p14:creationId xmlns:p14="http://schemas.microsoft.com/office/powerpoint/2010/main" val="399548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5143018" y="7905750"/>
            <a:ext cx="3144908" cy="939670"/>
          </a:xfrm>
          <a:prstGeom prst="rect">
            <a:avLst/>
          </a:prstGeom>
          <a:noFill/>
          <a:ln>
            <a:noFill/>
          </a:ln>
        </p:spPr>
      </p:pic>
      <p:sp>
        <p:nvSpPr>
          <p:cNvPr id="69" name="Google Shape;69;p5"/>
          <p:cNvSpPr/>
          <p:nvPr/>
        </p:nvSpPr>
        <p:spPr>
          <a:xfrm>
            <a:off x="15392400" y="8067675"/>
            <a:ext cx="2628900"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Abb.7: DGM</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Ordnance </a:t>
            </a:r>
            <a:r>
              <a:rPr lang="en-US" sz="180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Survey</a:t>
            </a:r>
            <a:endParaRPr sz="1800" b="1" i="0" u="none" strike="noStrike" cap="none" dirty="0">
              <a:solidFill>
                <a:schemeClr val="dk1"/>
              </a:solidFill>
              <a:latin typeface="Roboto"/>
              <a:ea typeface="Roboto"/>
              <a:cs typeface="Roboto"/>
              <a:sym typeface="Roboto"/>
            </a:endParaRPr>
          </a:p>
        </p:txBody>
      </p:sp>
      <p:sp>
        <p:nvSpPr>
          <p:cNvPr id="70" name="Google Shape;70;p5"/>
          <p:cNvSpPr/>
          <p:nvPr/>
        </p:nvSpPr>
        <p:spPr>
          <a:xfrm>
            <a:off x="1400174" y="3333750"/>
            <a:ext cx="7705725" cy="600075"/>
          </a:xfrm>
          <a:prstGeom prst="rect">
            <a:avLst/>
          </a:prstGeom>
          <a:noFill/>
          <a:ln>
            <a:noFill/>
          </a:ln>
        </p:spPr>
        <p:txBody>
          <a:bodyPr spcFirstLastPara="1" wrap="square" lIns="0" tIns="0" rIns="0" bIns="0" anchor="t" anchorCtr="0">
            <a:noAutofit/>
          </a:bodyPr>
          <a:lstStyle/>
          <a:p>
            <a:pPr marL="0" marR="0" lvl="0" indent="0" algn="l" rtl="0">
              <a:lnSpc>
                <a:spcPct val="117499"/>
              </a:lnSpc>
              <a:spcBef>
                <a:spcPts val="0"/>
              </a:spcBef>
              <a:spcAft>
                <a:spcPts val="0"/>
              </a:spcAft>
              <a:buClr>
                <a:srgbClr val="1E1E1E"/>
              </a:buClr>
              <a:buSzPts val="3000"/>
              <a:buFont typeface="Urbanist Black"/>
              <a:buNone/>
            </a:pPr>
            <a:r>
              <a:rPr lang="en-US" sz="3000" dirty="0">
                <a:solidFill>
                  <a:srgbClr val="1E1E1E"/>
                </a:solidFill>
                <a:latin typeface="Urbanist Black"/>
                <a:ea typeface="Urbanist Black"/>
                <a:cs typeface="Urbanist Black"/>
                <a:sym typeface="Urbanist Black"/>
              </a:rPr>
              <a:t>DGM</a:t>
            </a:r>
            <a:endParaRPr sz="3000" b="0" i="0" u="none" strike="noStrike" cap="none" dirty="0">
              <a:solidFill>
                <a:schemeClr val="dk1"/>
              </a:solidFill>
              <a:latin typeface="Calibri"/>
              <a:ea typeface="Calibri"/>
              <a:cs typeface="Calibri"/>
              <a:sym typeface="Calibri"/>
            </a:endParaRPr>
          </a:p>
        </p:txBody>
      </p:sp>
      <p:sp>
        <p:nvSpPr>
          <p:cNvPr id="71" name="Google Shape;71;p5"/>
          <p:cNvSpPr/>
          <p:nvPr/>
        </p:nvSpPr>
        <p:spPr>
          <a:xfrm>
            <a:off x="1373671" y="4133850"/>
            <a:ext cx="9612382" cy="4886325"/>
          </a:xfrm>
          <a:prstGeom prst="rect">
            <a:avLst/>
          </a:prstGeom>
          <a:noFill/>
          <a:ln>
            <a:noFill/>
          </a:ln>
        </p:spPr>
        <p:txBody>
          <a:bodyPr spcFirstLastPara="1" wrap="square" lIns="0" tIns="0" rIns="0" bIns="0" anchor="t" anchorCtr="0">
            <a:noAutofit/>
          </a:bodyPr>
          <a:lstStyle/>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Das DGM ist eine digitale Repräsentation der Geländeoberfläche, die Höheninformationen in Form von Rasterdaten enthält. Diese Daten werden durch verschiedene Methoden wie Laserscanning, Photogrammmetrie oder Fernerkundungstechniken gewonnen. Durch die Erstellung eines DGM können topografische Merkmale wie Höhenzüge, Täler, und Gipfel genau erfasst und visualisiert werden.</a:t>
            </a:r>
            <a:endParaRPr lang="en-US" sz="2300" b="0" i="0" u="none" strike="noStrike" cap="none" dirty="0">
              <a:solidFill>
                <a:schemeClr val="tx1"/>
              </a:solidFill>
              <a:latin typeface="Urbanist Medium"/>
              <a:ea typeface="Urbanist Medium"/>
              <a:cs typeface="Urbanist Medium"/>
              <a:sym typeface="Urbanist Medium"/>
            </a:endParaRP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i="0" u="none" strike="noStrike" cap="none" dirty="0" err="1">
                <a:solidFill>
                  <a:srgbClr val="FFFFFF"/>
                </a:solidFill>
                <a:latin typeface="Roboto"/>
                <a:ea typeface="Roboto"/>
                <a:cs typeface="Roboto"/>
                <a:sym typeface="Roboto"/>
              </a:rPr>
              <a:t>Digitales</a:t>
            </a:r>
            <a:r>
              <a:rPr lang="en-US" sz="5400" b="1" i="0" u="none" strike="noStrike" cap="none" dirty="0">
                <a:solidFill>
                  <a:srgbClr val="FFFFFF"/>
                </a:solidFill>
                <a:latin typeface="Roboto"/>
                <a:ea typeface="Roboto"/>
                <a:cs typeface="Roboto"/>
                <a:sym typeface="Roboto"/>
              </a:rPr>
              <a:t> </a:t>
            </a:r>
            <a:r>
              <a:rPr lang="en-US" sz="5400" b="1" i="0" u="none" strike="noStrike" cap="none" dirty="0" err="1">
                <a:solidFill>
                  <a:srgbClr val="FFFFFF"/>
                </a:solidFill>
                <a:latin typeface="Roboto"/>
                <a:ea typeface="Roboto"/>
                <a:cs typeface="Roboto"/>
                <a:sym typeface="Roboto"/>
              </a:rPr>
              <a:t>Geländemodell</a:t>
            </a:r>
            <a:endParaRPr sz="5400" b="1" i="0" u="none" strike="noStrike" cap="none" dirty="0">
              <a:solidFill>
                <a:schemeClr val="dk1"/>
              </a:solidFill>
              <a:latin typeface="Roboto"/>
              <a:ea typeface="Roboto"/>
              <a:cs typeface="Roboto"/>
              <a:sym typeface="Roboto"/>
            </a:endParaRPr>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58162" y="2831163"/>
            <a:ext cx="4169712" cy="4169712"/>
          </a:xfrm>
          <a:prstGeom prst="rect">
            <a:avLst/>
          </a:prstGeom>
        </p:spPr>
      </p:pic>
    </p:spTree>
    <p:extLst>
      <p:ext uri="{BB962C8B-B14F-4D97-AF65-F5344CB8AC3E}">
        <p14:creationId xmlns:p14="http://schemas.microsoft.com/office/powerpoint/2010/main" val="1327907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10" name="Google Shape;67;p5" descr="preencoded.png">
            <a:extLst>
              <a:ext uri="{FF2B5EF4-FFF2-40B4-BE49-F238E27FC236}">
                <a16:creationId xmlns:a16="http://schemas.microsoft.com/office/drawing/2014/main" id="{CA630EA9-8268-F901-C230-93C2CC08B2B3}"/>
              </a:ext>
            </a:extLst>
          </p:cNvPr>
          <p:cNvPicPr preferRelativeResize="0"/>
          <p:nvPr/>
        </p:nvPicPr>
        <p:blipFill rotWithShape="1">
          <a:blip r:embed="rId3">
            <a:alphaModFix/>
          </a:blip>
          <a:srcRect/>
          <a:stretch/>
        </p:blipFill>
        <p:spPr>
          <a:xfrm>
            <a:off x="14501813" y="7905750"/>
            <a:ext cx="3786113" cy="939670"/>
          </a:xfrm>
          <a:prstGeom prst="rect">
            <a:avLst/>
          </a:prstGeom>
          <a:noFill/>
          <a:ln>
            <a:noFill/>
          </a:ln>
        </p:spPr>
      </p:pic>
      <p:sp>
        <p:nvSpPr>
          <p:cNvPr id="69" name="Google Shape;69;p5"/>
          <p:cNvSpPr/>
          <p:nvPr/>
        </p:nvSpPr>
        <p:spPr>
          <a:xfrm>
            <a:off x="14787563" y="8067675"/>
            <a:ext cx="3233737" cy="628650"/>
          </a:xfrm>
          <a:prstGeom prst="rect">
            <a:avLst/>
          </a:prstGeom>
          <a:noFill/>
          <a:ln>
            <a:noFill/>
          </a:ln>
        </p:spPr>
        <p:txBody>
          <a:bodyPr spcFirstLastPara="1" wrap="square" lIns="0" tIns="0" rIns="0" bIns="0" anchor="t" anchorCtr="0">
            <a:noAutofit/>
          </a:bodyPr>
          <a:lstStyle/>
          <a:p>
            <a:pPr>
              <a:lnSpc>
                <a:spcPct val="117857"/>
              </a:lnSpc>
              <a:buClr>
                <a:srgbClr val="FFFFFF"/>
              </a:buClr>
              <a:buSzPts val="2100"/>
            </a:pPr>
            <a:r>
              <a:rPr lang="en-US" sz="1800" b="1" i="0" u="none" strike="noStrike" cap="none" dirty="0" smtClean="0">
                <a:solidFill>
                  <a:srgbClr val="FFFFFF"/>
                </a:solidFill>
                <a:latin typeface="Roboto"/>
                <a:ea typeface="Roboto"/>
                <a:cs typeface="Roboto"/>
                <a:sym typeface="Roboto"/>
              </a:rPr>
              <a:t>Abb.8: DOM</a:t>
            </a:r>
            <a:endParaRPr lang="en-US" sz="1800" b="1" i="0" u="none" strike="noStrike" cap="none" dirty="0">
              <a:solidFill>
                <a:srgbClr val="FFFFFF"/>
              </a:solidFill>
              <a:latin typeface="Roboto"/>
              <a:ea typeface="Roboto"/>
              <a:cs typeface="Roboto"/>
              <a:sym typeface="Roboto"/>
            </a:endParaRPr>
          </a:p>
          <a:p>
            <a:pPr>
              <a:lnSpc>
                <a:spcPct val="117857"/>
              </a:lnSpc>
              <a:buClr>
                <a:srgbClr val="FFFFFF"/>
              </a:buClr>
              <a:buSzPts val="2100"/>
            </a:pPr>
            <a:r>
              <a:rPr lang="en-US" sz="180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180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Environment Agency </a:t>
            </a:r>
            <a:r>
              <a:rPr lang="en-US" sz="180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Survey</a:t>
            </a:r>
            <a:endParaRPr sz="1800" b="1" i="0" u="none" strike="noStrike" cap="none" dirty="0">
              <a:solidFill>
                <a:schemeClr val="dk1"/>
              </a:solidFill>
              <a:latin typeface="Roboto"/>
              <a:ea typeface="Roboto"/>
              <a:cs typeface="Roboto"/>
              <a:sym typeface="Roboto"/>
            </a:endParaRPr>
          </a:p>
        </p:txBody>
      </p:sp>
      <p:sp>
        <p:nvSpPr>
          <p:cNvPr id="70" name="Google Shape;70;p5"/>
          <p:cNvSpPr/>
          <p:nvPr/>
        </p:nvSpPr>
        <p:spPr>
          <a:xfrm>
            <a:off x="1400174" y="3333750"/>
            <a:ext cx="7705725" cy="600075"/>
          </a:xfrm>
          <a:prstGeom prst="rect">
            <a:avLst/>
          </a:prstGeom>
          <a:noFill/>
          <a:ln>
            <a:noFill/>
          </a:ln>
        </p:spPr>
        <p:txBody>
          <a:bodyPr spcFirstLastPara="1" wrap="square" lIns="0" tIns="0" rIns="0" bIns="0" anchor="t" anchorCtr="0">
            <a:noAutofit/>
          </a:bodyPr>
          <a:lstStyle/>
          <a:p>
            <a:pPr marL="0" marR="0" lvl="0" indent="0" algn="l" rtl="0">
              <a:lnSpc>
                <a:spcPct val="117499"/>
              </a:lnSpc>
              <a:spcBef>
                <a:spcPts val="0"/>
              </a:spcBef>
              <a:spcAft>
                <a:spcPts val="0"/>
              </a:spcAft>
              <a:buClr>
                <a:srgbClr val="1E1E1E"/>
              </a:buClr>
              <a:buSzPts val="3000"/>
              <a:buFont typeface="Urbanist Black"/>
              <a:buNone/>
            </a:pPr>
            <a:r>
              <a:rPr lang="en-US" sz="3000" dirty="0">
                <a:solidFill>
                  <a:srgbClr val="1E1E1E"/>
                </a:solidFill>
                <a:latin typeface="Urbanist Black"/>
                <a:ea typeface="Urbanist Black"/>
                <a:cs typeface="Urbanist Black"/>
                <a:sym typeface="Urbanist Black"/>
              </a:rPr>
              <a:t>DOM</a:t>
            </a:r>
            <a:endParaRPr sz="3000" b="0" i="0" u="none" strike="noStrike" cap="none" dirty="0">
              <a:solidFill>
                <a:schemeClr val="dk1"/>
              </a:solidFill>
              <a:latin typeface="Calibri"/>
              <a:ea typeface="Calibri"/>
              <a:cs typeface="Calibri"/>
              <a:sym typeface="Calibri"/>
            </a:endParaRPr>
          </a:p>
        </p:txBody>
      </p:sp>
      <p:sp>
        <p:nvSpPr>
          <p:cNvPr id="71" name="Google Shape;71;p5"/>
          <p:cNvSpPr/>
          <p:nvPr/>
        </p:nvSpPr>
        <p:spPr>
          <a:xfrm>
            <a:off x="1373671" y="4133850"/>
            <a:ext cx="9612382" cy="4886325"/>
          </a:xfrm>
          <a:prstGeom prst="rect">
            <a:avLst/>
          </a:prstGeom>
          <a:noFill/>
          <a:ln>
            <a:noFill/>
          </a:ln>
        </p:spPr>
        <p:txBody>
          <a:bodyPr spcFirstLastPara="1" wrap="square" lIns="0" tIns="0" rIns="0" bIns="0" anchor="t" anchorCtr="0">
            <a:noAutofit/>
          </a:bodyPr>
          <a:lstStyle/>
          <a:p>
            <a:pPr algn="just">
              <a:lnSpc>
                <a:spcPct val="115625"/>
              </a:lnSpc>
              <a:buClr>
                <a:srgbClr val="1E1E1E"/>
              </a:buClr>
              <a:buSzPts val="2400"/>
            </a:pPr>
            <a:r>
              <a:rPr lang="de-DE" sz="2400" i="0" u="none" strike="noStrike" cap="none" dirty="0">
                <a:solidFill>
                  <a:schemeClr val="tx1"/>
                </a:solidFill>
                <a:latin typeface="Urbanist Medium"/>
                <a:ea typeface="Urbanist Medium"/>
                <a:cs typeface="Urbanist Medium"/>
                <a:sym typeface="Urbanist"/>
              </a:rPr>
              <a:t>Demgegenüber beschäftigt sich die Digitale Oberflächenmodellierung (DOM) spezifischer mit der Darstellung der Erdoberfläche, einschließlich aller natürlichen und künstlichen Merkmale wie Gebäude, Vegetation oder Gewässer. Ein DOM kann aus einem DGM abgeleitet werden, indem nicht-terrainbezogene Objekte wie Vegetation oder Gebäude entfernt werden, um eine präzise Darstellung der Oberflächenstrukturen zu erhalten.</a:t>
            </a:r>
            <a:endParaRPr lang="en-US" sz="2300" b="0" i="0" u="none" strike="noStrike" cap="none" dirty="0">
              <a:solidFill>
                <a:schemeClr val="tx1"/>
              </a:solidFill>
              <a:latin typeface="Urbanist Medium"/>
              <a:ea typeface="Urbanist Medium"/>
              <a:cs typeface="Urbanist Medium"/>
              <a:sym typeface="Urbanist Medium"/>
            </a:endParaRPr>
          </a:p>
        </p:txBody>
      </p:sp>
      <p:pic>
        <p:nvPicPr>
          <p:cNvPr id="2" name="Google Shape;65;p5" descr="preencoded.png">
            <a:extLst>
              <a:ext uri="{FF2B5EF4-FFF2-40B4-BE49-F238E27FC236}">
                <a16:creationId xmlns:a16="http://schemas.microsoft.com/office/drawing/2014/main" id="{C7C2AB93-3909-2274-1D51-DA1FF88FB0CB}"/>
              </a:ext>
            </a:extLst>
          </p:cNvPr>
          <p:cNvPicPr preferRelativeResize="0"/>
          <p:nvPr/>
        </p:nvPicPr>
        <p:blipFill rotWithShape="1">
          <a:blip r:embed="rId4">
            <a:alphaModFix/>
          </a:blip>
          <a:srcRect/>
          <a:stretch/>
        </p:blipFill>
        <p:spPr>
          <a:xfrm>
            <a:off x="-1" y="952500"/>
            <a:ext cx="10243751" cy="1428750"/>
          </a:xfrm>
          <a:prstGeom prst="rect">
            <a:avLst/>
          </a:prstGeom>
          <a:noFill/>
          <a:ln>
            <a:noFill/>
          </a:ln>
        </p:spPr>
      </p:pic>
      <p:sp>
        <p:nvSpPr>
          <p:cNvPr id="3" name="Google Shape;72;p5">
            <a:extLst>
              <a:ext uri="{FF2B5EF4-FFF2-40B4-BE49-F238E27FC236}">
                <a16:creationId xmlns:a16="http://schemas.microsoft.com/office/drawing/2014/main" id="{C43C1B1D-EBD5-24A6-FF7C-7AFBD9CDFB12}"/>
              </a:ext>
            </a:extLst>
          </p:cNvPr>
          <p:cNvSpPr/>
          <p:nvPr/>
        </p:nvSpPr>
        <p:spPr>
          <a:xfrm>
            <a:off x="708660" y="1276350"/>
            <a:ext cx="9053177" cy="800100"/>
          </a:xfrm>
          <a:prstGeom prst="rect">
            <a:avLst/>
          </a:prstGeom>
          <a:noFill/>
          <a:ln>
            <a:noFill/>
          </a:ln>
        </p:spPr>
        <p:txBody>
          <a:bodyPr spcFirstLastPara="1" wrap="square" lIns="0" tIns="0" rIns="0" bIns="0" anchor="t" anchorCtr="0">
            <a:noAutofit/>
          </a:bodyPr>
          <a:lstStyle/>
          <a:p>
            <a:pPr algn="r">
              <a:lnSpc>
                <a:spcPct val="116666"/>
              </a:lnSpc>
              <a:buClr>
                <a:srgbClr val="FFFFFF"/>
              </a:buClr>
              <a:buSzPts val="5400"/>
            </a:pPr>
            <a:r>
              <a:rPr lang="en-US" sz="5400" b="1" i="0" u="none" strike="noStrike" cap="none" dirty="0" err="1">
                <a:solidFill>
                  <a:srgbClr val="FFFFFF"/>
                </a:solidFill>
                <a:latin typeface="Roboto"/>
                <a:ea typeface="Roboto"/>
                <a:cs typeface="Roboto"/>
                <a:sym typeface="Roboto"/>
              </a:rPr>
              <a:t>Digitales</a:t>
            </a:r>
            <a:r>
              <a:rPr lang="en-US" sz="5400" b="1" i="0" u="none" strike="noStrike" cap="none" dirty="0">
                <a:solidFill>
                  <a:srgbClr val="FFFFFF"/>
                </a:solidFill>
                <a:latin typeface="Roboto"/>
                <a:ea typeface="Roboto"/>
                <a:cs typeface="Roboto"/>
                <a:sym typeface="Roboto"/>
              </a:rPr>
              <a:t> </a:t>
            </a:r>
            <a:r>
              <a:rPr lang="en-US" sz="5400" b="1" i="0" u="none" strike="noStrike" cap="none" dirty="0" err="1">
                <a:solidFill>
                  <a:srgbClr val="FFFFFF"/>
                </a:solidFill>
                <a:latin typeface="Roboto"/>
                <a:ea typeface="Roboto"/>
                <a:cs typeface="Roboto"/>
                <a:sym typeface="Roboto"/>
              </a:rPr>
              <a:t>Oberflächenmodell</a:t>
            </a:r>
            <a:endParaRPr sz="5400" b="1" i="0" u="none" strike="noStrike" cap="none" dirty="0">
              <a:solidFill>
                <a:schemeClr val="dk1"/>
              </a:solidFill>
              <a:latin typeface="Roboto"/>
              <a:ea typeface="Roboto"/>
              <a:cs typeface="Roboto"/>
              <a:sym typeface="Roboto"/>
            </a:endParaRPr>
          </a:p>
        </p:txBody>
      </p:sp>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28468" y="2928937"/>
            <a:ext cx="4229100" cy="4229100"/>
          </a:xfrm>
          <a:prstGeom prst="rect">
            <a:avLst/>
          </a:prstGeom>
        </p:spPr>
      </p:pic>
    </p:spTree>
    <p:extLst>
      <p:ext uri="{BB962C8B-B14F-4D97-AF65-F5344CB8AC3E}">
        <p14:creationId xmlns:p14="http://schemas.microsoft.com/office/powerpoint/2010/main" val="681033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8" descr="preencoded.png"/>
          <p:cNvPicPr preferRelativeResize="0"/>
          <p:nvPr/>
        </p:nvPicPr>
        <p:blipFill rotWithShape="1">
          <a:blip r:embed="rId3">
            <a:alphaModFix/>
          </a:blip>
          <a:srcRect/>
          <a:stretch/>
        </p:blipFill>
        <p:spPr>
          <a:xfrm>
            <a:off x="0" y="0"/>
            <a:ext cx="18288000" cy="9985056"/>
          </a:xfrm>
          <a:prstGeom prst="rect">
            <a:avLst/>
          </a:prstGeom>
          <a:noFill/>
          <a:ln>
            <a:noFill/>
          </a:ln>
        </p:spPr>
      </p:pic>
      <p:pic>
        <p:nvPicPr>
          <p:cNvPr id="105" name="Google Shape;105;p8" descr="preencoded.png"/>
          <p:cNvPicPr preferRelativeResize="0"/>
          <p:nvPr/>
        </p:nvPicPr>
        <p:blipFill rotWithShape="1">
          <a:blip r:embed="rId4">
            <a:alphaModFix/>
          </a:blip>
          <a:srcRect/>
          <a:stretch/>
        </p:blipFill>
        <p:spPr>
          <a:xfrm>
            <a:off x="16240125" y="9505950"/>
            <a:ext cx="1095375" cy="614474"/>
          </a:xfrm>
          <a:prstGeom prst="rect">
            <a:avLst/>
          </a:prstGeom>
          <a:noFill/>
          <a:ln>
            <a:noFill/>
          </a:ln>
        </p:spPr>
      </p:pic>
      <p:pic>
        <p:nvPicPr>
          <p:cNvPr id="106" name="Google Shape;106;p8" descr="preencoded.png"/>
          <p:cNvPicPr preferRelativeResize="0"/>
          <p:nvPr/>
        </p:nvPicPr>
        <p:blipFill rotWithShape="1">
          <a:blip r:embed="rId5">
            <a:alphaModFix/>
          </a:blip>
          <a:srcRect/>
          <a:stretch/>
        </p:blipFill>
        <p:spPr>
          <a:xfrm>
            <a:off x="876300" y="9572625"/>
            <a:ext cx="1095375" cy="534749"/>
          </a:xfrm>
          <a:prstGeom prst="rect">
            <a:avLst/>
          </a:prstGeom>
          <a:noFill/>
          <a:ln>
            <a:noFill/>
          </a:ln>
        </p:spPr>
      </p:pic>
      <p:pic>
        <p:nvPicPr>
          <p:cNvPr id="107" name="Google Shape;107;p8" descr="preencoded.png"/>
          <p:cNvPicPr preferRelativeResize="0"/>
          <p:nvPr/>
        </p:nvPicPr>
        <p:blipFill rotWithShape="1">
          <a:blip r:embed="rId6">
            <a:alphaModFix/>
          </a:blip>
          <a:srcRect/>
          <a:stretch/>
        </p:blipFill>
        <p:spPr>
          <a:xfrm>
            <a:off x="0" y="952500"/>
            <a:ext cx="95250" cy="1428750"/>
          </a:xfrm>
          <a:prstGeom prst="rect">
            <a:avLst/>
          </a:prstGeom>
          <a:noFill/>
          <a:ln>
            <a:noFill/>
          </a:ln>
        </p:spPr>
      </p:pic>
      <p:sp>
        <p:nvSpPr>
          <p:cNvPr id="113" name="Google Shape;113;p8"/>
          <p:cNvSpPr/>
          <p:nvPr/>
        </p:nvSpPr>
        <p:spPr>
          <a:xfrm>
            <a:off x="904875" y="9391650"/>
            <a:ext cx="1457325" cy="95250"/>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000000"/>
              </a:buClr>
              <a:buSzPts val="750"/>
              <a:buFont typeface="Urbanist"/>
              <a:buNone/>
            </a:pPr>
            <a:r>
              <a:rPr lang="en-US" sz="750" b="1" i="0" u="none" strike="noStrike" cap="none">
                <a:solidFill>
                  <a:srgbClr val="000000"/>
                </a:solidFill>
                <a:latin typeface="Urbanist Black"/>
                <a:ea typeface="Urbanist Black"/>
                <a:cs typeface="Urbanist Black"/>
                <a:sym typeface="Urbanist"/>
              </a:rPr>
              <a:t>partners logos</a:t>
            </a:r>
            <a:endParaRPr sz="750" b="0" i="0" u="none" strike="noStrike" cap="none">
              <a:solidFill>
                <a:schemeClr val="dk1"/>
              </a:solidFill>
              <a:latin typeface="Calibri"/>
              <a:ea typeface="Calibri"/>
              <a:cs typeface="Calibri"/>
              <a:sym typeface="Calibri"/>
            </a:endParaRPr>
          </a:p>
        </p:txBody>
      </p:sp>
      <p:sp>
        <p:nvSpPr>
          <p:cNvPr id="114" name="Google Shape;114;p8"/>
          <p:cNvSpPr/>
          <p:nvPr/>
        </p:nvSpPr>
        <p:spPr>
          <a:xfrm>
            <a:off x="16687800" y="9353550"/>
            <a:ext cx="1600200" cy="104775"/>
          </a:xfrm>
          <a:prstGeom prst="rect">
            <a:avLst/>
          </a:prstGeom>
          <a:noFill/>
          <a:ln>
            <a:noFill/>
          </a:ln>
        </p:spPr>
        <p:txBody>
          <a:bodyPr spcFirstLastPara="1" wrap="square" lIns="0" tIns="0" rIns="0" bIns="0" anchor="ctr" anchorCtr="0">
            <a:noAutofit/>
          </a:bodyPr>
          <a:lstStyle/>
          <a:p>
            <a:pPr marL="0" marR="0" lvl="0" indent="0" algn="l" rtl="0">
              <a:lnSpc>
                <a:spcPct val="120000"/>
              </a:lnSpc>
              <a:spcBef>
                <a:spcPts val="0"/>
              </a:spcBef>
              <a:spcAft>
                <a:spcPts val="0"/>
              </a:spcAft>
              <a:buClr>
                <a:srgbClr val="000000"/>
              </a:buClr>
              <a:buSzPts val="750"/>
              <a:buFont typeface="Urbanist"/>
              <a:buNone/>
            </a:pPr>
            <a:r>
              <a:rPr lang="en-US" sz="750" b="1" i="0" u="none" strike="noStrike" cap="none">
                <a:solidFill>
                  <a:srgbClr val="000000"/>
                </a:solidFill>
                <a:latin typeface="Urbanist Black"/>
                <a:ea typeface="Urbanist Black"/>
                <a:cs typeface="Urbanist Black"/>
                <a:sym typeface="Urbanist"/>
              </a:rPr>
              <a:t>partners logos</a:t>
            </a:r>
            <a:endParaRPr sz="750" b="0" i="0" u="none" strike="noStrike" cap="none">
              <a:solidFill>
                <a:schemeClr val="dk1"/>
              </a:solidFill>
              <a:latin typeface="Calibri"/>
              <a:ea typeface="Calibri"/>
              <a:cs typeface="Calibri"/>
              <a:sym typeface="Calibri"/>
            </a:endParaRPr>
          </a:p>
        </p:txBody>
      </p:sp>
      <p:sp>
        <p:nvSpPr>
          <p:cNvPr id="115" name="Google Shape;115;p8"/>
          <p:cNvSpPr/>
          <p:nvPr/>
        </p:nvSpPr>
        <p:spPr>
          <a:xfrm>
            <a:off x="428625" y="1314450"/>
            <a:ext cx="7439025" cy="800100"/>
          </a:xfrm>
          <a:prstGeom prst="rect">
            <a:avLst/>
          </a:prstGeom>
          <a:noFill/>
          <a:ln>
            <a:noFill/>
          </a:ln>
        </p:spPr>
        <p:txBody>
          <a:bodyPr spcFirstLastPara="1" wrap="square" lIns="0" tIns="0" rIns="0" bIns="0" anchor="t" anchorCtr="0">
            <a:noAutofit/>
          </a:bodyPr>
          <a:lstStyle/>
          <a:p>
            <a:pPr marL="0" marR="0" lvl="0" indent="0" rtl="0">
              <a:lnSpc>
                <a:spcPct val="116666"/>
              </a:lnSpc>
              <a:spcBef>
                <a:spcPts val="0"/>
              </a:spcBef>
              <a:spcAft>
                <a:spcPts val="0"/>
              </a:spcAft>
              <a:buClr>
                <a:srgbClr val="FFFFFF"/>
              </a:buClr>
              <a:buSzPts val="5400"/>
              <a:buFont typeface="Roboto"/>
              <a:buNone/>
            </a:pPr>
            <a:r>
              <a:rPr lang="en-US" sz="5400" b="1" i="0" u="none" strike="noStrike" cap="none" dirty="0" err="1">
                <a:solidFill>
                  <a:srgbClr val="FFFFFF"/>
                </a:solidFill>
                <a:latin typeface="Roboto"/>
                <a:ea typeface="Roboto"/>
                <a:cs typeface="Roboto"/>
                <a:sym typeface="Roboto"/>
              </a:rPr>
              <a:t>Referenzen</a:t>
            </a:r>
            <a:r>
              <a:rPr lang="en-US" sz="5400" b="1" i="0" u="none" strike="noStrike" cap="none" dirty="0">
                <a:solidFill>
                  <a:srgbClr val="FFFFFF"/>
                </a:solidFill>
                <a:latin typeface="Roboto"/>
                <a:ea typeface="Roboto"/>
                <a:cs typeface="Roboto"/>
                <a:sym typeface="Roboto"/>
              </a:rPr>
              <a:t> </a:t>
            </a:r>
            <a:endParaRPr sz="5400" b="0" i="0" u="none" strike="noStrike" cap="none" dirty="0">
              <a:solidFill>
                <a:schemeClr val="dk1"/>
              </a:solidFill>
              <a:latin typeface="Calibri"/>
              <a:ea typeface="Calibri"/>
              <a:cs typeface="Calibri"/>
              <a:sym typeface="Calibri"/>
            </a:endParaRPr>
          </a:p>
        </p:txBody>
      </p:sp>
      <p:sp>
        <p:nvSpPr>
          <p:cNvPr id="116" name="Google Shape;116;p8"/>
          <p:cNvSpPr/>
          <p:nvPr/>
        </p:nvSpPr>
        <p:spPr>
          <a:xfrm>
            <a:off x="1657349" y="3124200"/>
            <a:ext cx="16162818" cy="4648200"/>
          </a:xfrm>
          <a:prstGeom prst="rect">
            <a:avLst/>
          </a:prstGeom>
          <a:noFill/>
          <a:ln>
            <a:noFill/>
          </a:ln>
        </p:spPr>
        <p:txBody>
          <a:bodyPr spcFirstLastPara="1" wrap="square" lIns="0" tIns="0" rIns="0" bIns="0" anchor="ctr" anchorCtr="0">
            <a:noAutofit/>
          </a:bodyPr>
          <a:lstStyle/>
          <a:p>
            <a:pPr>
              <a:lnSpc>
                <a:spcPct val="117857"/>
              </a:lnSpc>
              <a:buClr>
                <a:srgbClr val="FFFFFF"/>
              </a:buClr>
              <a:buSzPts val="2100"/>
            </a:pP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Abb.1: Solar-resource-map </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t>
            </a: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https://globalsolaratlas.info/map © The World Bank 2017</a:t>
            </a:r>
          </a:p>
          <a:p>
            <a:pPr>
              <a:lnSpc>
                <a:spcPct val="117857"/>
              </a:lnSpc>
              <a:buClr>
                <a:srgbClr val="FFFFFF"/>
              </a:buClr>
              <a:buSzPts val="2100"/>
            </a:pP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Abb.2: </a:t>
            </a:r>
            <a:r>
              <a:rPr lang="en-US" sz="2250" dirty="0" err="1"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Digitales</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err="1"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Geländemodell</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https://www.flickr.com/photos/ordnancesurvey/13443433294</a:t>
            </a:r>
            <a:endPar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Urbanist Medium"/>
            </a:endParaRPr>
          </a:p>
          <a:p>
            <a:pPr>
              <a:lnSpc>
                <a:spcPct val="117857"/>
              </a:lnSpc>
              <a:buClr>
                <a:srgbClr val="FFFFFF"/>
              </a:buClr>
              <a:buSzPts val="2100"/>
            </a:pP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Abb.3: QGIS </a:t>
            </a:r>
            <a:r>
              <a:rPr lang="en-US" sz="2250" i="0" u="none" strike="noStrike" cap="none" dirty="0" err="1"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Hillshade</a:t>
            </a: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https://</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commons.wikimedia.org/wiki/File:Qgis</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Africa</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hillshade</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310azimut</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70.jpg</a:t>
            </a:r>
          </a:p>
          <a:p>
            <a:pPr>
              <a:lnSpc>
                <a:spcPct val="117857"/>
              </a:lnSpc>
              <a:buClr>
                <a:srgbClr val="FFFFFF"/>
              </a:buClr>
              <a:buSzPts val="2100"/>
            </a:pP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Abb.4: Vegetation Grids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https://</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www.researchgate.net/figure/Close-up-map-of-selected-study-grids-showing-the-distribution-of-a-vegetation-height</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fig3</a:t>
            </a:r>
            <a:r>
              <a:rPr lang="en-US" sz="2250" b="1"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354651770</a:t>
            </a:r>
          </a:p>
          <a:p>
            <a:pPr>
              <a:lnSpc>
                <a:spcPct val="117857"/>
              </a:lnSpc>
              <a:buClr>
                <a:srgbClr val="FFFFFF"/>
              </a:buClr>
              <a:buSzPts val="2100"/>
            </a:pP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Abb.5: </a:t>
            </a:r>
            <a:r>
              <a:rPr lang="en-US" sz="2250" dirty="0" err="1">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Rasteraufbau</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 </a:t>
            </a:r>
            <a:r>
              <a:rPr lang="en-US" sz="2250" dirty="0" err="1">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selbst</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err="1"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erstellt</a:t>
            </a:r>
            <a:endPar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endParaRPr>
          </a:p>
          <a:p>
            <a:pPr>
              <a:lnSpc>
                <a:spcPct val="117857"/>
              </a:lnSpc>
              <a:buClr>
                <a:srgbClr val="FFFFFF"/>
              </a:buClr>
              <a:buSzPts val="2100"/>
            </a:pP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Abb.6: </a:t>
            </a:r>
            <a:r>
              <a:rPr lang="en-US" sz="225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DHM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https://commons.wikimedia.org/wiki/File:The</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difference</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between</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Digital</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Surface</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Model</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%28DSM%29</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and</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Digital</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Terrain</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Models</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%28DTM%29</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when</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talking</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about</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Digital</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Elevation</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models</a:t>
            </a:r>
            <a:r>
              <a:rPr lang="en-US" sz="2250" b="1"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_</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%28DEM%29.svg?uselang=de </a:t>
            </a:r>
          </a:p>
          <a:p>
            <a:pPr>
              <a:lnSpc>
                <a:spcPct val="117857"/>
              </a:lnSpc>
              <a:buClr>
                <a:srgbClr val="FFFFFF"/>
              </a:buClr>
              <a:buSzPts val="2100"/>
            </a:pPr>
            <a:r>
              <a:rPr lang="en-US" sz="2250" i="0" u="none" strike="noStrike" cap="none"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Abb.7: DGM </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 </a:t>
            </a: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https</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://www.flickr.com/photos/135689658@N02/21811146129/</a:t>
            </a:r>
            <a:endParaRPr lang="en-US" sz="2250" i="0" u="none" strike="noStrike" cap="none"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endParaRPr>
          </a:p>
          <a:p>
            <a:pPr>
              <a:lnSpc>
                <a:spcPct val="117857"/>
              </a:lnSpc>
              <a:buClr>
                <a:srgbClr val="FFFFFF"/>
              </a:buClr>
              <a:buSzPts val="2100"/>
            </a:pPr>
            <a:r>
              <a:rPr lang="en-US" sz="2250" dirty="0" smtClean="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Abb.8: </a:t>
            </a:r>
            <a:r>
              <a:rPr lang="en-US" sz="2250" dirty="0">
                <a:solidFill>
                  <a:srgbClr val="FFFFFF"/>
                </a:solidFill>
                <a:latin typeface="Urbanist Medium" panose="020B0A04040200000203" pitchFamily="34" charset="77"/>
                <a:ea typeface="Urbanist Medium" panose="020B0A04040200000203" pitchFamily="34" charset="77"/>
                <a:cs typeface="Urbanist Medium" panose="020B0A04040200000203" pitchFamily="34" charset="77"/>
                <a:sym typeface="Roboto"/>
              </a:rPr>
              <a:t>DOM - https://www.flickr.com/photos/environmentagencyopensurveydata/22042977381/</a:t>
            </a:r>
          </a:p>
        </p:txBody>
      </p:sp>
      <p:pic>
        <p:nvPicPr>
          <p:cNvPr id="3" name="Google Shape;95;p7" descr="preencoded.png">
            <a:extLst>
              <a:ext uri="{FF2B5EF4-FFF2-40B4-BE49-F238E27FC236}">
                <a16:creationId xmlns:a16="http://schemas.microsoft.com/office/drawing/2014/main" id="{8163EDF6-5A5B-AA6C-17CB-0FB5FE12D17C}"/>
              </a:ext>
            </a:extLst>
          </p:cNvPr>
          <p:cNvPicPr preferRelativeResize="0"/>
          <p:nvPr/>
        </p:nvPicPr>
        <p:blipFill rotWithShape="1">
          <a:blip r:embed="rId7">
            <a:alphaModFix/>
          </a:blip>
          <a:srcRect/>
          <a:stretch/>
        </p:blipFill>
        <p:spPr>
          <a:xfrm>
            <a:off x="1428750" y="3074854"/>
            <a:ext cx="128885" cy="4888885"/>
          </a:xfrm>
          <a:prstGeom prst="rect">
            <a:avLst/>
          </a:prstGeom>
          <a:noFill/>
          <a:ln>
            <a:noFill/>
          </a:ln>
        </p:spPr>
      </p:pic>
    </p:spTree>
    <p:extLst>
      <p:ext uri="{BB962C8B-B14F-4D97-AF65-F5344CB8AC3E}">
        <p14:creationId xmlns:p14="http://schemas.microsoft.com/office/powerpoint/2010/main" val="284893470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516</Words>
  <Application>Microsoft Office PowerPoint</Application>
  <PresentationFormat>Benutzerdefiniert</PresentationFormat>
  <Paragraphs>71</Paragraphs>
  <Slides>8</Slides>
  <Notes>8</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vt:i4>
      </vt:variant>
    </vt:vector>
  </HeadingPairs>
  <TitlesOfParts>
    <vt:vector size="15" baseType="lpstr">
      <vt:lpstr>Urbanist Black</vt:lpstr>
      <vt:lpstr>Calibri</vt:lpstr>
      <vt:lpstr>Urbanist Medium</vt:lpstr>
      <vt:lpstr>Urbanist</vt:lpstr>
      <vt:lpstr>Roboto</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 Pfeil</dc:creator>
  <cp:lastModifiedBy>Pfeil, Lena</cp:lastModifiedBy>
  <cp:revision>70</cp:revision>
  <dcterms:modified xsi:type="dcterms:W3CDTF">2024-03-19T08:14:25Z</dcterms:modified>
</cp:coreProperties>
</file>